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60" r:id="rId1"/>
  </p:sldMasterIdLst>
  <p:notesMasterIdLst>
    <p:notesMasterId r:id="rId14"/>
  </p:notesMasterIdLst>
  <p:handoutMasterIdLst>
    <p:handoutMasterId r:id="rId15"/>
  </p:handoutMasterIdLst>
  <p:sldIdLst>
    <p:sldId id="274" r:id="rId2"/>
    <p:sldId id="418" r:id="rId3"/>
    <p:sldId id="402" r:id="rId4"/>
    <p:sldId id="417" r:id="rId5"/>
    <p:sldId id="419" r:id="rId6"/>
    <p:sldId id="420" r:id="rId7"/>
    <p:sldId id="421" r:id="rId8"/>
    <p:sldId id="422" r:id="rId9"/>
    <p:sldId id="423" r:id="rId10"/>
    <p:sldId id="424" r:id="rId11"/>
    <p:sldId id="426" r:id="rId12"/>
    <p:sldId id="425" r:id="rId13"/>
  </p:sldIdLst>
  <p:sldSz cx="9144000" cy="6858000" type="screen4x3"/>
  <p:notesSz cx="9872663" cy="67976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el, Impressum" id="{8C3E157A-DC59-4AD2-9DBE-74490B13BC65}">
          <p14:sldIdLst>
            <p14:sldId id="274"/>
            <p14:sldId id="418"/>
          </p14:sldIdLst>
        </p14:section>
        <p14:section name="Einleitung" id="{F9D7A22D-EE7F-4F04-A3EB-E14A4852A53E}">
          <p14:sldIdLst>
            <p14:sldId id="402"/>
          </p14:sldIdLst>
        </p14:section>
        <p14:section name="Inhaltsverzeichnis" id="{CEB8AB10-A8BF-4262-A5A5-28545D0FE735}">
          <p14:sldIdLst>
            <p14:sldId id="417"/>
          </p14:sldIdLst>
        </p14:section>
        <p14:section name="Einstieg" id="{DF9B439D-B9CA-4B3F-9818-41A3C8166E70}">
          <p14:sldIdLst>
            <p14:sldId id="419"/>
            <p14:sldId id="420"/>
            <p14:sldId id="421"/>
          </p14:sldIdLst>
        </p14:section>
        <p14:section name="Krieg in den Sozialen Medien am Beispiel TikTok" id="{83312C61-3CFE-4A44-B29E-9FFBC5EC365C}">
          <p14:sldIdLst>
            <p14:sldId id="422"/>
          </p14:sldIdLst>
        </p14:section>
        <p14:section name="Beispiele Desinformation" id="{E1D514EF-C48F-4412-A72B-74AD429E5F60}">
          <p14:sldIdLst>
            <p14:sldId id="423"/>
            <p14:sldId id="424"/>
          </p14:sldIdLst>
        </p14:section>
        <p14:section name="Materialien für die pädagogische Arbeit" id="{9CF0C578-140E-4E3A-87C6-06AA6229076A}">
          <p14:sldIdLst>
            <p14:sldId id="426"/>
          </p14:sldIdLst>
        </p14:section>
        <p14:section name="Geeignete Informationen für Kinder" id="{975BC498-F69E-4CA0-A124-E6A5AE0993E9}">
          <p14:sldIdLst>
            <p14:sldId id="425"/>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ycha1r@outlook.de" initials="a" lastIdx="5" clrIdx="0"/>
  <p:cmAuthor id="1" name="Judith Kirberger" initials="JK" lastIdx="16" clrIdx="1">
    <p:extLst>
      <p:ext uri="{19B8F6BF-5375-455C-9EA6-DF929625EA0E}">
        <p15:presenceInfo xmlns:p15="http://schemas.microsoft.com/office/powerpoint/2012/main" userId="5d91f47987d34cd1" providerId="Windows Live"/>
      </p:ext>
    </p:extLst>
  </p:cmAuthor>
  <p:cmAuthor id="2" name="Elisabeth Turowski" initials="ET" lastIdx="7" clrIdx="2">
    <p:extLst>
      <p:ext uri="{19B8F6BF-5375-455C-9EA6-DF929625EA0E}">
        <p15:presenceInfo xmlns:p15="http://schemas.microsoft.com/office/powerpoint/2012/main" userId="S::turowski@grimme-institut.de::54b89318-54b0-4db0-bf41-22ebd2ec1ea1" providerId="AD"/>
      </p:ext>
    </p:extLst>
  </p:cmAuthor>
  <p:cmAuthor id="3" name="Aycha Riffi" initials="AR" lastIdx="1" clrIdx="3">
    <p:extLst>
      <p:ext uri="{19B8F6BF-5375-455C-9EA6-DF929625EA0E}">
        <p15:presenceInfo xmlns:p15="http://schemas.microsoft.com/office/powerpoint/2012/main" userId="S::riffi@grimme-institut.de::415cc1d3-fef7-47bd-ba1a-c24722499d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BA02D"/>
    <a:srgbClr val="0028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86441" autoAdjust="0"/>
  </p:normalViewPr>
  <p:slideViewPr>
    <p:cSldViewPr snapToGrid="0" snapToObjects="1" showGuides="1">
      <p:cViewPr varScale="1">
        <p:scale>
          <a:sx n="55" d="100"/>
          <a:sy n="55" d="100"/>
        </p:scale>
        <p:origin x="1624" y="48"/>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notesViewPr>
    <p:cSldViewPr snapToGrid="0" snapToObjects="1">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DB048900-199D-4523-83B3-961BD5C86096}"/>
              </a:ext>
            </a:extLst>
          </p:cNvPr>
          <p:cNvSpPr>
            <a:spLocks noGrp="1"/>
          </p:cNvSpPr>
          <p:nvPr>
            <p:ph type="hdr" sz="quarter"/>
          </p:nvPr>
        </p:nvSpPr>
        <p:spPr>
          <a:xfrm>
            <a:off x="1" y="0"/>
            <a:ext cx="4278154" cy="341064"/>
          </a:xfrm>
          <a:prstGeom prst="rect">
            <a:avLst/>
          </a:prstGeom>
        </p:spPr>
        <p:txBody>
          <a:bodyPr vert="horz" lIns="94827" tIns="47413" rIns="94827" bIns="47413" rtlCol="0"/>
          <a:lstStyle>
            <a:lvl1pPr algn="l">
              <a:defRPr sz="1300"/>
            </a:lvl1pPr>
          </a:lstStyle>
          <a:p>
            <a:endParaRPr lang="de-DE"/>
          </a:p>
        </p:txBody>
      </p:sp>
      <p:sp>
        <p:nvSpPr>
          <p:cNvPr id="3" name="Datumsplatzhalter 2">
            <a:extLst>
              <a:ext uri="{FF2B5EF4-FFF2-40B4-BE49-F238E27FC236}">
                <a16:creationId xmlns:a16="http://schemas.microsoft.com/office/drawing/2014/main" id="{8302429C-1BD6-493B-9149-E1E7B77D3693}"/>
              </a:ext>
            </a:extLst>
          </p:cNvPr>
          <p:cNvSpPr>
            <a:spLocks noGrp="1"/>
          </p:cNvSpPr>
          <p:nvPr>
            <p:ph type="dt" sz="quarter" idx="1"/>
          </p:nvPr>
        </p:nvSpPr>
        <p:spPr>
          <a:xfrm>
            <a:off x="5592224" y="0"/>
            <a:ext cx="4278154" cy="341064"/>
          </a:xfrm>
          <a:prstGeom prst="rect">
            <a:avLst/>
          </a:prstGeom>
        </p:spPr>
        <p:txBody>
          <a:bodyPr vert="horz" lIns="94827" tIns="47413" rIns="94827" bIns="47413" rtlCol="0"/>
          <a:lstStyle>
            <a:lvl1pPr algn="r">
              <a:defRPr sz="1300"/>
            </a:lvl1pPr>
          </a:lstStyle>
          <a:p>
            <a:fld id="{3A12E7AF-7E13-43A9-8901-5D2F7A8E7FA8}" type="datetimeFigureOut">
              <a:rPr lang="de-DE" smtClean="0"/>
              <a:pPr/>
              <a:t>19.05.2022</a:t>
            </a:fld>
            <a:endParaRPr lang="de-DE"/>
          </a:p>
        </p:txBody>
      </p:sp>
      <p:sp>
        <p:nvSpPr>
          <p:cNvPr id="4" name="Fußzeilenplatzhalter 3">
            <a:extLst>
              <a:ext uri="{FF2B5EF4-FFF2-40B4-BE49-F238E27FC236}">
                <a16:creationId xmlns:a16="http://schemas.microsoft.com/office/drawing/2014/main" id="{AE59F373-7D64-4687-A720-7F03BCC08A93}"/>
              </a:ext>
            </a:extLst>
          </p:cNvPr>
          <p:cNvSpPr>
            <a:spLocks noGrp="1"/>
          </p:cNvSpPr>
          <p:nvPr>
            <p:ph type="ftr" sz="quarter" idx="2"/>
          </p:nvPr>
        </p:nvSpPr>
        <p:spPr>
          <a:xfrm>
            <a:off x="1" y="6456613"/>
            <a:ext cx="4278154" cy="341064"/>
          </a:xfrm>
          <a:prstGeom prst="rect">
            <a:avLst/>
          </a:prstGeom>
        </p:spPr>
        <p:txBody>
          <a:bodyPr vert="horz" lIns="94827" tIns="47413" rIns="94827" bIns="47413" rtlCol="0" anchor="b"/>
          <a:lstStyle>
            <a:lvl1pPr algn="l">
              <a:defRPr sz="1300"/>
            </a:lvl1pPr>
          </a:lstStyle>
          <a:p>
            <a:endParaRPr lang="de-DE"/>
          </a:p>
        </p:txBody>
      </p:sp>
      <p:sp>
        <p:nvSpPr>
          <p:cNvPr id="5" name="Foliennummernplatzhalter 4">
            <a:extLst>
              <a:ext uri="{FF2B5EF4-FFF2-40B4-BE49-F238E27FC236}">
                <a16:creationId xmlns:a16="http://schemas.microsoft.com/office/drawing/2014/main" id="{30415468-3371-4D02-A5CC-2AAC510AACDD}"/>
              </a:ext>
            </a:extLst>
          </p:cNvPr>
          <p:cNvSpPr>
            <a:spLocks noGrp="1"/>
          </p:cNvSpPr>
          <p:nvPr>
            <p:ph type="sldNum" sz="quarter" idx="3"/>
          </p:nvPr>
        </p:nvSpPr>
        <p:spPr>
          <a:xfrm>
            <a:off x="5592224" y="6456613"/>
            <a:ext cx="4278154" cy="341064"/>
          </a:xfrm>
          <a:prstGeom prst="rect">
            <a:avLst/>
          </a:prstGeom>
        </p:spPr>
        <p:txBody>
          <a:bodyPr vert="horz" lIns="94827" tIns="47413" rIns="94827" bIns="47413" rtlCol="0" anchor="b"/>
          <a:lstStyle>
            <a:lvl1pPr algn="r">
              <a:defRPr sz="1300"/>
            </a:lvl1pPr>
          </a:lstStyle>
          <a:p>
            <a:fld id="{920FA1AE-F666-4480-8F10-1A6785FFA768}" type="slidenum">
              <a:rPr lang="de-DE" smtClean="0"/>
              <a:pPr/>
              <a:t>‹Nr.›</a:t>
            </a:fld>
            <a:endParaRPr lang="de-DE"/>
          </a:p>
        </p:txBody>
      </p:sp>
    </p:spTree>
    <p:extLst>
      <p:ext uri="{BB962C8B-B14F-4D97-AF65-F5344CB8AC3E}">
        <p14:creationId xmlns:p14="http://schemas.microsoft.com/office/powerpoint/2010/main" val="24681579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4278154" cy="341064"/>
          </a:xfrm>
          <a:prstGeom prst="rect">
            <a:avLst/>
          </a:prstGeom>
        </p:spPr>
        <p:txBody>
          <a:bodyPr vert="horz" lIns="94827" tIns="47413" rIns="94827" bIns="47413" rtlCol="0"/>
          <a:lstStyle>
            <a:lvl1pPr algn="l">
              <a:defRPr sz="1300"/>
            </a:lvl1pPr>
          </a:lstStyle>
          <a:p>
            <a:endParaRPr lang="de-DE"/>
          </a:p>
        </p:txBody>
      </p:sp>
      <p:sp>
        <p:nvSpPr>
          <p:cNvPr id="3" name="Datumsplatzhalter 2"/>
          <p:cNvSpPr>
            <a:spLocks noGrp="1"/>
          </p:cNvSpPr>
          <p:nvPr>
            <p:ph type="dt" idx="1"/>
          </p:nvPr>
        </p:nvSpPr>
        <p:spPr>
          <a:xfrm>
            <a:off x="5592224" y="0"/>
            <a:ext cx="4278154" cy="341064"/>
          </a:xfrm>
          <a:prstGeom prst="rect">
            <a:avLst/>
          </a:prstGeom>
        </p:spPr>
        <p:txBody>
          <a:bodyPr vert="horz" lIns="94827" tIns="47413" rIns="94827" bIns="47413" rtlCol="0"/>
          <a:lstStyle>
            <a:lvl1pPr algn="r">
              <a:defRPr sz="1300"/>
            </a:lvl1pPr>
          </a:lstStyle>
          <a:p>
            <a:fld id="{F0DA4085-FE0E-4C43-96CD-546DEF04FF7F}" type="datetimeFigureOut">
              <a:rPr lang="de-DE" smtClean="0"/>
              <a:pPr/>
              <a:t>19.05.2022</a:t>
            </a:fld>
            <a:endParaRPr lang="de-DE"/>
          </a:p>
        </p:txBody>
      </p:sp>
      <p:sp>
        <p:nvSpPr>
          <p:cNvPr id="4" name="Folienbildplatzhalter 3"/>
          <p:cNvSpPr>
            <a:spLocks noGrp="1" noRot="1" noChangeAspect="1"/>
          </p:cNvSpPr>
          <p:nvPr>
            <p:ph type="sldImg" idx="2"/>
          </p:nvPr>
        </p:nvSpPr>
        <p:spPr>
          <a:xfrm>
            <a:off x="3408363" y="850900"/>
            <a:ext cx="3055937" cy="2292350"/>
          </a:xfrm>
          <a:prstGeom prst="rect">
            <a:avLst/>
          </a:prstGeom>
          <a:noFill/>
          <a:ln w="12700">
            <a:solidFill>
              <a:prstClr val="black"/>
            </a:solidFill>
          </a:ln>
        </p:spPr>
        <p:txBody>
          <a:bodyPr vert="horz" lIns="94827" tIns="47413" rIns="94827" bIns="47413" rtlCol="0" anchor="ctr"/>
          <a:lstStyle/>
          <a:p>
            <a:endParaRPr lang="de-DE"/>
          </a:p>
        </p:txBody>
      </p:sp>
      <p:sp>
        <p:nvSpPr>
          <p:cNvPr id="5" name="Notizenplatzhalter 4"/>
          <p:cNvSpPr>
            <a:spLocks noGrp="1"/>
          </p:cNvSpPr>
          <p:nvPr>
            <p:ph type="body" sz="quarter" idx="3"/>
          </p:nvPr>
        </p:nvSpPr>
        <p:spPr>
          <a:xfrm>
            <a:off x="987267" y="3271382"/>
            <a:ext cx="7898130" cy="2676584"/>
          </a:xfrm>
          <a:prstGeom prst="rect">
            <a:avLst/>
          </a:prstGeom>
        </p:spPr>
        <p:txBody>
          <a:bodyPr vert="horz" lIns="94827" tIns="47413" rIns="94827" bIns="47413" rtlCol="0"/>
          <a:lstStyle/>
          <a:p>
            <a:r>
              <a:rPr lang="de-DE"/>
              <a:t>Mastertextformat bearbeiten
Zweite Ebene
Dritte Ebene
Vierte Ebene
Fünfte Ebene</a:t>
            </a:r>
          </a:p>
        </p:txBody>
      </p:sp>
      <p:sp>
        <p:nvSpPr>
          <p:cNvPr id="6" name="Fußzeilenplatzhalter 5"/>
          <p:cNvSpPr>
            <a:spLocks noGrp="1"/>
          </p:cNvSpPr>
          <p:nvPr>
            <p:ph type="ftr" sz="quarter" idx="4"/>
          </p:nvPr>
        </p:nvSpPr>
        <p:spPr>
          <a:xfrm>
            <a:off x="1" y="6456613"/>
            <a:ext cx="4278154" cy="341064"/>
          </a:xfrm>
          <a:prstGeom prst="rect">
            <a:avLst/>
          </a:prstGeom>
        </p:spPr>
        <p:txBody>
          <a:bodyPr vert="horz" lIns="94827" tIns="47413" rIns="94827" bIns="47413" rtlCol="0" anchor="b"/>
          <a:lstStyle>
            <a:lvl1pPr algn="l">
              <a:defRPr sz="1300"/>
            </a:lvl1pPr>
          </a:lstStyle>
          <a:p>
            <a:endParaRPr lang="de-DE"/>
          </a:p>
        </p:txBody>
      </p:sp>
      <p:sp>
        <p:nvSpPr>
          <p:cNvPr id="7" name="Foliennummernplatzhalter 6"/>
          <p:cNvSpPr>
            <a:spLocks noGrp="1"/>
          </p:cNvSpPr>
          <p:nvPr>
            <p:ph type="sldNum" sz="quarter" idx="5"/>
          </p:nvPr>
        </p:nvSpPr>
        <p:spPr>
          <a:xfrm>
            <a:off x="5592224" y="6456613"/>
            <a:ext cx="4278154" cy="341064"/>
          </a:xfrm>
          <a:prstGeom prst="rect">
            <a:avLst/>
          </a:prstGeom>
        </p:spPr>
        <p:txBody>
          <a:bodyPr vert="horz" lIns="94827" tIns="47413" rIns="94827" bIns="47413" rtlCol="0" anchor="b"/>
          <a:lstStyle>
            <a:lvl1pPr algn="r">
              <a:defRPr sz="1300"/>
            </a:lvl1pPr>
          </a:lstStyle>
          <a:p>
            <a:fld id="{38C749F9-1193-5D4B-BD87-D22EA588A3BB}" type="slidenum">
              <a:rPr lang="de-DE" smtClean="0"/>
              <a:pPr/>
              <a:t>‹Nr.›</a:t>
            </a:fld>
            <a:endParaRPr lang="de-DE"/>
          </a:p>
        </p:txBody>
      </p:sp>
    </p:spTree>
    <p:extLst>
      <p:ext uri="{BB962C8B-B14F-4D97-AF65-F5344CB8AC3E}">
        <p14:creationId xmlns:p14="http://schemas.microsoft.com/office/powerpoint/2010/main" val="4035946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funk.net/channel/mrwissen2go-geschichte-12024/der-ukrainekonflikt-die-geschichte-dahinter-1788141"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 </a:t>
            </a:r>
          </a:p>
        </p:txBody>
      </p:sp>
      <p:sp>
        <p:nvSpPr>
          <p:cNvPr id="4" name="Foliennummernplatzhalter 3"/>
          <p:cNvSpPr>
            <a:spLocks noGrp="1"/>
          </p:cNvSpPr>
          <p:nvPr>
            <p:ph type="sldNum" sz="quarter" idx="5"/>
          </p:nvPr>
        </p:nvSpPr>
        <p:spPr/>
        <p:txBody>
          <a:bodyPr/>
          <a:lstStyle/>
          <a:p>
            <a:fld id="{38C749F9-1193-5D4B-BD87-D22EA588A3BB}" type="slidenum">
              <a:rPr lang="de-DE" smtClean="0"/>
              <a:pPr/>
              <a:t>0</a:t>
            </a:fld>
            <a:endParaRPr lang="de-DE"/>
          </a:p>
        </p:txBody>
      </p:sp>
    </p:spTree>
    <p:extLst>
      <p:ext uri="{BB962C8B-B14F-4D97-AF65-F5344CB8AC3E}">
        <p14:creationId xmlns:p14="http://schemas.microsoft.com/office/powerpoint/2010/main" val="2748659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97301">
              <a:defRPr/>
            </a:pPr>
            <a:r>
              <a:rPr lang="de-DE" sz="1800"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endParaRPr lang="de-DE" dirty="0"/>
          </a:p>
          <a:p>
            <a:pPr defTabSz="897301">
              <a:defRPr/>
            </a:pPr>
            <a:endParaRPr lang="de-DE" dirty="0"/>
          </a:p>
          <a:p>
            <a:pPr defTabSz="897301">
              <a:defRPr/>
            </a:pPr>
            <a:r>
              <a:rPr lang="de-DE" dirty="0"/>
              <a:t>Correctiv (2022): „Hintergrund. Diese Falschinformationen und Gerüchte kursieren zum Russland-Ukraine-Krieg“ </a:t>
            </a:r>
          </a:p>
          <a:p>
            <a:pPr defTabSz="897301">
              <a:defRPr/>
            </a:pPr>
            <a:r>
              <a:rPr lang="de-DE" dirty="0"/>
              <a:t>https://correctiv.org/faktencheck/hintergrund/2022/02/22/diese-falschinformationen-und-geruechte-kursieren-zum-ukraine-russland-konflikt</a:t>
            </a:r>
          </a:p>
          <a:p>
            <a:pPr defTabSz="897301">
              <a:defRPr/>
            </a:pPr>
            <a:endParaRPr lang="de-DE" dirty="0"/>
          </a:p>
          <a:p>
            <a:pPr defTabSz="897301">
              <a:defRPr/>
            </a:pPr>
            <a:r>
              <a:rPr lang="de-DE" dirty="0"/>
              <a:t>Kathrin Wesolowski, Joscha Weber (28.04.2022): </a:t>
            </a:r>
            <a:r>
              <a:rPr lang="de-DE" b="0" dirty="0"/>
              <a:t>„Ukraine-Krieg. Diese Fakes kursieren zum Ukraine-Krieg“ </a:t>
            </a:r>
          </a:p>
          <a:p>
            <a:pPr defTabSz="897301">
              <a:defRPr/>
            </a:pPr>
            <a:r>
              <a:rPr lang="de-DE" b="0" dirty="0"/>
              <a:t>https://www.dw.com/de/diese-fakes-kursieren-zum-ukraine-krieg/a-61332196</a:t>
            </a:r>
            <a:endParaRPr lang="de-DE" dirty="0"/>
          </a:p>
          <a:p>
            <a:pPr defTabSz="897301">
              <a:defRPr/>
            </a:pPr>
            <a:endParaRPr lang="de-DE" dirty="0"/>
          </a:p>
          <a:p>
            <a:pPr defTabSz="897301">
              <a:defRPr/>
            </a:pPr>
            <a:r>
              <a:rPr lang="de-DE" dirty="0"/>
              <a:t>Mimikama (2022): Ukraine Krise https://www.mimikama.at/ukraine-krise/</a:t>
            </a:r>
          </a:p>
          <a:p>
            <a:pPr defTabSz="897301">
              <a:defRPr/>
            </a:pPr>
            <a:endParaRPr lang="de-DE" dirty="0"/>
          </a:p>
          <a:p>
            <a:pPr defTabSz="897301">
              <a:defRPr/>
            </a:pPr>
            <a:endParaRPr lang="de-DE" dirty="0"/>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9</a:t>
            </a:fld>
            <a:endParaRPr lang="de-DE"/>
          </a:p>
        </p:txBody>
      </p:sp>
    </p:spTree>
    <p:extLst>
      <p:ext uri="{BB962C8B-B14F-4D97-AF65-F5344CB8AC3E}">
        <p14:creationId xmlns:p14="http://schemas.microsoft.com/office/powerpoint/2010/main" val="2004929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97301">
              <a:lnSpc>
                <a:spcPct val="120000"/>
              </a:lnSpc>
              <a:spcBef>
                <a:spcPts val="589"/>
              </a:spcBef>
              <a:spcAft>
                <a:spcPts val="785"/>
              </a:spcAft>
              <a:defRPr/>
            </a:pPr>
            <a:r>
              <a:rPr lang="de-DE" sz="1800"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endParaRPr lang="de-DE" dirty="0">
              <a:solidFill>
                <a:schemeClr val="bg2"/>
              </a:solidFill>
              <a:latin typeface="Arial" panose="020B0604020202020204" pitchFamily="34" charset="0"/>
              <a:cs typeface="Arial" panose="020B0604020202020204" pitchFamily="34" charset="0"/>
            </a:endParaRPr>
          </a:p>
          <a:p>
            <a:pPr defTabSz="897301">
              <a:lnSpc>
                <a:spcPct val="120000"/>
              </a:lnSpc>
              <a:spcBef>
                <a:spcPts val="589"/>
              </a:spcBef>
              <a:spcAft>
                <a:spcPts val="785"/>
              </a:spcAft>
              <a:defRPr/>
            </a:pPr>
            <a:endParaRPr lang="de-DE" dirty="0">
              <a:solidFill>
                <a:schemeClr val="bg2"/>
              </a:solidFill>
              <a:latin typeface="Arial" panose="020B0604020202020204" pitchFamily="34" charset="0"/>
              <a:cs typeface="Arial" panose="020B0604020202020204" pitchFamily="34" charset="0"/>
            </a:endParaRPr>
          </a:p>
          <a:p>
            <a:pPr defTabSz="897301">
              <a:lnSpc>
                <a:spcPct val="120000"/>
              </a:lnSpc>
              <a:spcBef>
                <a:spcPts val="589"/>
              </a:spcBef>
              <a:spcAft>
                <a:spcPts val="785"/>
              </a:spcAft>
              <a:defRPr/>
            </a:pPr>
            <a:r>
              <a:rPr lang="de-DE" dirty="0">
                <a:solidFill>
                  <a:schemeClr val="bg2"/>
                </a:solidFill>
                <a:latin typeface="Arial" panose="020B0604020202020204" pitchFamily="34" charset="0"/>
                <a:cs typeface="Arial" panose="020B0604020202020204" pitchFamily="34" charset="0"/>
              </a:rPr>
              <a:t>klicksafe: „</a:t>
            </a:r>
            <a:r>
              <a:rPr lang="de-DE" dirty="0">
                <a:effectLst/>
                <a:latin typeface="Arial" panose="020B0604020202020204" pitchFamily="34" charset="0"/>
              </a:rPr>
              <a:t>Medienkompetenz: Krieg in der Ukraine. </a:t>
            </a:r>
            <a:r>
              <a:rPr lang="de-DE" dirty="0">
                <a:solidFill>
                  <a:schemeClr val="bg2"/>
                </a:solidFill>
                <a:latin typeface="Arial" panose="020B0604020202020204" pitchFamily="34" charset="0"/>
                <a:cs typeface="Arial" panose="020B0604020202020204" pitchFamily="34" charset="0"/>
              </a:rPr>
              <a:t>Infoblatt für Lehrkräfte“ https://www.klicksafe.de/fileadmin/cms/download/pdf/klicksafe_Materialien/Lehrer_Allgemein/klicksafe-Infoblatt_Krieg-in-der-Ukraine_Lehrkr%C3%A4fte_2022.pdf</a:t>
            </a:r>
            <a:endParaRPr lang="de-DE" b="0" u="none" dirty="0"/>
          </a:p>
          <a:p>
            <a:pPr>
              <a:lnSpc>
                <a:spcPct val="120000"/>
              </a:lnSpc>
              <a:spcBef>
                <a:spcPts val="589"/>
              </a:spcBef>
              <a:spcAft>
                <a:spcPts val="785"/>
              </a:spcAft>
            </a:pPr>
            <a:endParaRPr lang="de-DE" dirty="0">
              <a:solidFill>
                <a:schemeClr val="bg2"/>
              </a:solidFill>
              <a:latin typeface="Arial" panose="020B0604020202020204" pitchFamily="34" charset="0"/>
              <a:cs typeface="Arial" panose="020B0604020202020204" pitchFamily="34" charset="0"/>
            </a:endParaRPr>
          </a:p>
          <a:p>
            <a:pPr defTabSz="897301">
              <a:defRPr/>
            </a:pPr>
            <a:r>
              <a:rPr lang="de-DE" dirty="0">
                <a:solidFill>
                  <a:schemeClr val="bg2"/>
                </a:solidFill>
                <a:latin typeface="Arial" panose="020B0604020202020204" pitchFamily="34" charset="0"/>
                <a:cs typeface="Arial" panose="020B0604020202020204" pitchFamily="34" charset="0"/>
              </a:rPr>
              <a:t>Landeszentrale für politische Bildung BW: „Mit Kindern über Krieg sprechen. Unterrichtsmaterialien – Krieg in der Ukraine erklärt“ </a:t>
            </a:r>
          </a:p>
          <a:p>
            <a:pPr defTabSz="897301">
              <a:defRPr/>
            </a:pPr>
            <a:r>
              <a:rPr lang="de-DE" dirty="0">
                <a:solidFill>
                  <a:schemeClr val="bg2"/>
                </a:solidFill>
                <a:latin typeface="Arial" panose="020B0604020202020204" pitchFamily="34" charset="0"/>
                <a:cs typeface="Arial" panose="020B0604020202020204" pitchFamily="34" charset="0"/>
              </a:rPr>
              <a:t>https://www.lpb-bw.de/mit-kindern-ueber-krieg-sprechen</a:t>
            </a:r>
            <a:endParaRPr lang="de-DE" b="0" u="none" dirty="0"/>
          </a:p>
          <a:p>
            <a:pPr>
              <a:lnSpc>
                <a:spcPct val="120000"/>
              </a:lnSpc>
              <a:spcBef>
                <a:spcPts val="589"/>
              </a:spcBef>
              <a:spcAft>
                <a:spcPts val="785"/>
              </a:spcAft>
            </a:pPr>
            <a:endParaRPr lang="de-DE" b="1" dirty="0">
              <a:solidFill>
                <a:schemeClr val="bg2"/>
              </a:solidFill>
              <a:latin typeface="Arial" panose="020B0604020202020204" pitchFamily="34" charset="0"/>
              <a:cs typeface="Arial" panose="020B0604020202020204" pitchFamily="34" charset="0"/>
            </a:endParaRPr>
          </a:p>
          <a:p>
            <a:pPr>
              <a:lnSpc>
                <a:spcPct val="120000"/>
              </a:lnSpc>
              <a:spcBef>
                <a:spcPts val="589"/>
              </a:spcBef>
              <a:spcAft>
                <a:spcPts val="785"/>
              </a:spcAft>
            </a:pPr>
            <a:r>
              <a:rPr lang="de-DE" dirty="0">
                <a:solidFill>
                  <a:schemeClr val="bg2"/>
                </a:solidFill>
                <a:latin typeface="Arial" panose="020B0604020202020204" pitchFamily="34" charset="0"/>
                <a:cs typeface="Arial" panose="020B0604020202020204" pitchFamily="34" charset="0"/>
              </a:rPr>
              <a:t>Digitale Helden (Webinar 31. März 2022): „Recherchekompetenz in Kriegszeiten“ </a:t>
            </a:r>
          </a:p>
          <a:p>
            <a:pPr>
              <a:lnSpc>
                <a:spcPct val="120000"/>
              </a:lnSpc>
              <a:spcBef>
                <a:spcPts val="589"/>
              </a:spcBef>
              <a:spcAft>
                <a:spcPts val="785"/>
              </a:spcAft>
            </a:pPr>
            <a:r>
              <a:rPr lang="de-DE" b="0" u="none" dirty="0"/>
              <a:t>https://digitale-helden.de/angebote/webinare/recherchekompetenz-in-kriegszeiten-aufzeichnung/#video-anker</a:t>
            </a:r>
            <a:endParaRPr lang="de-DE" dirty="0">
              <a:solidFill>
                <a:schemeClr val="bg2"/>
              </a:solidFill>
              <a:latin typeface="Arial" panose="020B0604020202020204" pitchFamily="34" charset="0"/>
              <a:cs typeface="Arial" panose="020B0604020202020204" pitchFamily="34" charset="0"/>
            </a:endParaRPr>
          </a:p>
          <a:p>
            <a:pPr>
              <a:lnSpc>
                <a:spcPct val="120000"/>
              </a:lnSpc>
              <a:spcBef>
                <a:spcPts val="589"/>
              </a:spcBef>
              <a:spcAft>
                <a:spcPts val="785"/>
              </a:spcAft>
            </a:pPr>
            <a:endParaRPr lang="de-DE" dirty="0">
              <a:solidFill>
                <a:schemeClr val="bg2"/>
              </a:solidFill>
              <a:latin typeface="Arial" panose="020B0604020202020204" pitchFamily="34" charset="0"/>
              <a:cs typeface="Arial" panose="020B0604020202020204" pitchFamily="34" charset="0"/>
            </a:endParaRPr>
          </a:p>
          <a:p>
            <a:pPr defTabSz="897301">
              <a:lnSpc>
                <a:spcPct val="120000"/>
              </a:lnSpc>
              <a:spcBef>
                <a:spcPts val="589"/>
              </a:spcBef>
              <a:spcAft>
                <a:spcPts val="785"/>
              </a:spcAft>
              <a:defRPr/>
            </a:pPr>
            <a:r>
              <a:rPr lang="de-DE" b="0" dirty="0"/>
              <a:t>Zwischen echt und </a:t>
            </a:r>
            <a:r>
              <a:rPr lang="de-DE" b="0" dirty="0" err="1"/>
              <a:t>gefaket</a:t>
            </a:r>
            <a:r>
              <a:rPr lang="de-DE" b="0" dirty="0"/>
              <a:t> – Kriegsbilder in unserer Wahrnehmung: </a:t>
            </a:r>
          </a:p>
          <a:p>
            <a:pPr defTabSz="897301">
              <a:lnSpc>
                <a:spcPct val="120000"/>
              </a:lnSpc>
              <a:spcBef>
                <a:spcPts val="589"/>
              </a:spcBef>
              <a:spcAft>
                <a:spcPts val="785"/>
              </a:spcAft>
              <a:defRPr/>
            </a:pPr>
            <a:r>
              <a:rPr lang="de-DE" b="0" dirty="0"/>
              <a:t>https://www.medienbildungshub.de/zwischen-echt-und-gefaket-kriegsbilder-in-unserer-wahrnehmung/</a:t>
            </a:r>
            <a:endParaRPr lang="de-DE" b="0" u="none" dirty="0"/>
          </a:p>
          <a:p>
            <a:pPr algn="l"/>
            <a:endParaRPr lang="de-DE" dirty="0">
              <a:solidFill>
                <a:schemeClr val="bg2"/>
              </a:solidFill>
              <a:latin typeface="Arial" panose="020B0604020202020204" pitchFamily="34" charset="0"/>
              <a:cs typeface="Arial" panose="020B0604020202020204" pitchFamily="34" charset="0"/>
            </a:endParaRPr>
          </a:p>
          <a:p>
            <a:pPr algn="l"/>
            <a:r>
              <a:rPr lang="de-DE" dirty="0">
                <a:solidFill>
                  <a:schemeClr val="bg2"/>
                </a:solidFill>
                <a:latin typeface="Arial" panose="020B0604020202020204" pitchFamily="34" charset="0"/>
                <a:cs typeface="Arial" panose="020B0604020202020204" pitchFamily="34" charset="0"/>
              </a:rPr>
              <a:t>Reporter4You: „</a:t>
            </a:r>
            <a:r>
              <a:rPr lang="de-DE" dirty="0">
                <a:solidFill>
                  <a:srgbClr val="000000"/>
                </a:solidFill>
              </a:rPr>
              <a:t>Lernvideos für die Schule. Putins Krieg im Unterricht“ </a:t>
            </a:r>
          </a:p>
          <a:p>
            <a:pPr algn="l"/>
            <a:r>
              <a:rPr lang="de-DE" dirty="0">
                <a:solidFill>
                  <a:schemeClr val="bg2"/>
                </a:solidFill>
                <a:latin typeface="Arial" panose="020B0604020202020204" pitchFamily="34" charset="0"/>
                <a:cs typeface="Arial" panose="020B0604020202020204" pitchFamily="34" charset="0"/>
              </a:rPr>
              <a:t>https://reporter4you.de/lernmodul-putins-krieg-im-unterricht</a:t>
            </a:r>
          </a:p>
          <a:p>
            <a:pPr>
              <a:lnSpc>
                <a:spcPct val="120000"/>
              </a:lnSpc>
              <a:spcBef>
                <a:spcPts val="589"/>
              </a:spcBef>
              <a:spcAft>
                <a:spcPts val="785"/>
              </a:spcAft>
            </a:pPr>
            <a:endParaRPr lang="de-DE" dirty="0">
              <a:solidFill>
                <a:schemeClr val="bg2"/>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endParaRPr>
          </a:p>
          <a:p>
            <a:pPr>
              <a:lnSpc>
                <a:spcPct val="120000"/>
              </a:lnSpc>
              <a:spcBef>
                <a:spcPts val="589"/>
              </a:spcBef>
              <a:spcAft>
                <a:spcPts val="785"/>
              </a:spcAft>
            </a:pPr>
            <a:r>
              <a:rPr lang="de-DE" dirty="0">
                <a:solidFill>
                  <a:schemeClr val="bg2"/>
                </a:solidFill>
                <a:latin typeface="Arial" panose="020B0604020202020204" pitchFamily="34" charset="0"/>
                <a:cs typeface="Arial" panose="020B0604020202020204" pitchFamily="34" charset="0"/>
              </a:rPr>
              <a:t>MrWissen2go Geschichte (funk, Februar 2022): „Der Ukraine-Konflikt: Die Geschichte dahinter“ </a:t>
            </a:r>
          </a:p>
          <a:p>
            <a:pPr>
              <a:lnSpc>
                <a:spcPct val="120000"/>
              </a:lnSpc>
              <a:spcBef>
                <a:spcPts val="589"/>
              </a:spcBef>
              <a:spcAft>
                <a:spcPts val="785"/>
              </a:spcAft>
            </a:pPr>
            <a:r>
              <a:rPr lang="de-DE" dirty="0">
                <a:solidFill>
                  <a:schemeClr val="bg2"/>
                </a:solidFill>
                <a:latin typeface="Arial" panose="020B0604020202020204" pitchFamily="34" charset="0"/>
                <a:cs typeface="Arial" panose="020B0604020202020204" pitchFamily="34" charset="0"/>
              </a:rPr>
              <a:t>https://www.funk.net/channel/mrwissen2go-geschichte-12024/der-ukrainekonflikt-die-geschichte-dahinter-1788141</a:t>
            </a:r>
            <a:endParaRPr lang="de-DE" b="0" dirty="0"/>
          </a:p>
          <a:p>
            <a:endParaRPr lang="de-DE" dirty="0"/>
          </a:p>
          <a:p>
            <a:endParaRPr lang="de-DE" dirty="0"/>
          </a:p>
          <a:p>
            <a:endParaRPr lang="de-DE" dirty="0"/>
          </a:p>
          <a:p>
            <a:endParaRPr lang="de-DE" dirty="0"/>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10</a:t>
            </a:fld>
            <a:endParaRPr lang="de-DE"/>
          </a:p>
        </p:txBody>
      </p:sp>
    </p:spTree>
    <p:extLst>
      <p:ext uri="{BB962C8B-B14F-4D97-AF65-F5344CB8AC3E}">
        <p14:creationId xmlns:p14="http://schemas.microsoft.com/office/powerpoint/2010/main" val="3732092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800"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endParaRPr lang="de-DE" dirty="0">
              <a:solidFill>
                <a:schemeClr val="bg2"/>
              </a:solidFill>
              <a:latin typeface="Arial" panose="020B0604020202020204" pitchFamily="34" charset="0"/>
              <a:cs typeface="Arial" panose="020B0604020202020204" pitchFamily="34" charset="0"/>
            </a:endParaRPr>
          </a:p>
          <a:p>
            <a:endParaRPr lang="de-DE" dirty="0">
              <a:solidFill>
                <a:schemeClr val="bg2"/>
              </a:solidFill>
              <a:latin typeface="Arial" panose="020B0604020202020204" pitchFamily="34" charset="0"/>
              <a:cs typeface="Arial" panose="020B0604020202020204" pitchFamily="34" charset="0"/>
            </a:endParaRPr>
          </a:p>
          <a:p>
            <a:r>
              <a:rPr lang="de-DE" dirty="0">
                <a:solidFill>
                  <a:schemeClr val="bg2"/>
                </a:solidFill>
                <a:latin typeface="Arial" panose="020B0604020202020204" pitchFamily="34" charset="0"/>
                <a:cs typeface="Arial" panose="020B0604020202020204" pitchFamily="34" charset="0"/>
              </a:rPr>
              <a:t>fragFinn.de: „Medienerziehung. </a:t>
            </a:r>
            <a:r>
              <a:rPr lang="de-DE" dirty="0">
                <a:effectLst/>
              </a:rPr>
              <a:t>Krieg in Europa“ </a:t>
            </a:r>
          </a:p>
          <a:p>
            <a:r>
              <a:rPr lang="de-DE" dirty="0">
                <a:solidFill>
                  <a:schemeClr val="bg2"/>
                </a:solidFill>
                <a:latin typeface="Arial" panose="020B0604020202020204" pitchFamily="34" charset="0"/>
                <a:cs typeface="Arial" panose="020B0604020202020204" pitchFamily="34" charset="0"/>
              </a:rPr>
              <a:t>https://www.flimmo.de/redtext/101380/Krieg-in-Europa</a:t>
            </a:r>
          </a:p>
          <a:p>
            <a:pPr defTabSz="897301">
              <a:defRPr/>
            </a:pPr>
            <a:endParaRPr lang="de-DE" dirty="0">
              <a:solidFill>
                <a:schemeClr val="bg2"/>
              </a:solidFill>
              <a:latin typeface="Arial" panose="020B0604020202020204" pitchFamily="34" charset="0"/>
              <a:cs typeface="Arial" panose="020B0604020202020204" pitchFamily="34" charset="0"/>
            </a:endParaRPr>
          </a:p>
          <a:p>
            <a:pPr defTabSz="897301">
              <a:defRPr/>
            </a:pPr>
            <a:r>
              <a:rPr lang="de-DE" dirty="0">
                <a:solidFill>
                  <a:schemeClr val="bg2"/>
                </a:solidFill>
                <a:latin typeface="Arial" panose="020B0604020202020204" pitchFamily="34" charset="0"/>
                <a:cs typeface="Arial" panose="020B0604020202020204" pitchFamily="34" charset="0"/>
              </a:rPr>
              <a:t>Flimmo: „Krieg in Europa“ </a:t>
            </a:r>
          </a:p>
          <a:p>
            <a:pPr defTabSz="897301">
              <a:defRPr/>
            </a:pPr>
            <a:r>
              <a:rPr lang="de-DE" dirty="0">
                <a:solidFill>
                  <a:schemeClr val="bg2"/>
                </a:solidFill>
                <a:latin typeface="Arial" panose="020B0604020202020204" pitchFamily="34" charset="0"/>
                <a:cs typeface="Arial" panose="020B0604020202020204" pitchFamily="34" charset="0"/>
              </a:rPr>
              <a:t>https://www.flimmo.de/redtext/101380/Krieg-in-Europa</a:t>
            </a:r>
          </a:p>
          <a:p>
            <a:pPr defTabSz="897301">
              <a:defRPr/>
            </a:pPr>
            <a:endParaRPr lang="de-DE" dirty="0">
              <a:solidFill>
                <a:schemeClr val="bg2"/>
              </a:solidFill>
              <a:latin typeface="Arial" panose="020B0604020202020204" pitchFamily="34" charset="0"/>
              <a:cs typeface="Arial" panose="020B0604020202020204" pitchFamily="34" charset="0"/>
            </a:endParaRPr>
          </a:p>
          <a:p>
            <a:pPr defTabSz="897301">
              <a:defRPr/>
            </a:pPr>
            <a:r>
              <a:rPr lang="de-DE" dirty="0">
                <a:solidFill>
                  <a:schemeClr val="bg2"/>
                </a:solidFill>
                <a:latin typeface="Arial" panose="020B0604020202020204" pitchFamily="34" charset="0"/>
                <a:cs typeface="Arial" panose="020B0604020202020204" pitchFamily="34" charset="0"/>
              </a:rPr>
              <a:t>KiKa für Erwachsene: </a:t>
            </a:r>
            <a:r>
              <a:rPr lang="de-DE" dirty="0"/>
              <a:t>„Wenn Nachrichten Angst machen. Mit Kindern über Krieg sprechen“</a:t>
            </a:r>
          </a:p>
          <a:p>
            <a:r>
              <a:rPr lang="de-DE" dirty="0">
                <a:solidFill>
                  <a:schemeClr val="bg2"/>
                </a:solidFill>
                <a:latin typeface="Arial" panose="020B0604020202020204" pitchFamily="34" charset="0"/>
                <a:cs typeface="Arial" panose="020B0604020202020204" pitchFamily="34" charset="0"/>
              </a:rPr>
              <a:t>https://www.kika.de/erwachsene/aktuelles/mit-kindern-ueber-krieg-in-ukraine-sprechen-100.html </a:t>
            </a:r>
          </a:p>
          <a:p>
            <a:endParaRPr lang="de-DE" dirty="0">
              <a:solidFill>
                <a:schemeClr val="bg2"/>
              </a:solidFill>
              <a:latin typeface="Arial" panose="020B0604020202020204" pitchFamily="34" charset="0"/>
              <a:cs typeface="Arial" panose="020B0604020202020204" pitchFamily="34" charset="0"/>
            </a:endParaRPr>
          </a:p>
          <a:p>
            <a:endParaRPr lang="de-DE" b="0" u="none" dirty="0"/>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11</a:t>
            </a:fld>
            <a:endParaRPr lang="de-DE"/>
          </a:p>
        </p:txBody>
      </p:sp>
    </p:spTree>
    <p:extLst>
      <p:ext uri="{BB962C8B-B14F-4D97-AF65-F5344CB8AC3E}">
        <p14:creationId xmlns:p14="http://schemas.microsoft.com/office/powerpoint/2010/main" val="2375803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 </a:t>
            </a:r>
          </a:p>
        </p:txBody>
      </p:sp>
      <p:sp>
        <p:nvSpPr>
          <p:cNvPr id="4" name="Foliennummernplatzhalter 3"/>
          <p:cNvSpPr>
            <a:spLocks noGrp="1"/>
          </p:cNvSpPr>
          <p:nvPr>
            <p:ph type="sldNum" sz="quarter" idx="5"/>
          </p:nvPr>
        </p:nvSpPr>
        <p:spPr/>
        <p:txBody>
          <a:bodyPr/>
          <a:lstStyle/>
          <a:p>
            <a:fld id="{38C749F9-1193-5D4B-BD87-D22EA588A3BB}" type="slidenum">
              <a:rPr lang="de-DE" smtClean="0"/>
              <a:pPr/>
              <a:t>1</a:t>
            </a:fld>
            <a:endParaRPr lang="de-DE"/>
          </a:p>
        </p:txBody>
      </p:sp>
    </p:spTree>
    <p:extLst>
      <p:ext uri="{BB962C8B-B14F-4D97-AF65-F5344CB8AC3E}">
        <p14:creationId xmlns:p14="http://schemas.microsoft.com/office/powerpoint/2010/main" val="1259107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 </a:t>
            </a:r>
          </a:p>
        </p:txBody>
      </p:sp>
      <p:sp>
        <p:nvSpPr>
          <p:cNvPr id="4" name="Foliennummernplatzhalter 3"/>
          <p:cNvSpPr>
            <a:spLocks noGrp="1"/>
          </p:cNvSpPr>
          <p:nvPr>
            <p:ph type="sldNum" sz="quarter" idx="10"/>
          </p:nvPr>
        </p:nvSpPr>
        <p:spPr/>
        <p:txBody>
          <a:bodyPr/>
          <a:lstStyle/>
          <a:p>
            <a:fld id="{38C749F9-1193-5D4B-BD87-D22EA588A3BB}" type="slidenum">
              <a:rPr lang="de-DE" smtClean="0"/>
              <a:pPr/>
              <a:t>2</a:t>
            </a:fld>
            <a:endParaRPr lang="de-DE"/>
          </a:p>
        </p:txBody>
      </p:sp>
    </p:spTree>
    <p:extLst>
      <p:ext uri="{BB962C8B-B14F-4D97-AF65-F5344CB8AC3E}">
        <p14:creationId xmlns:p14="http://schemas.microsoft.com/office/powerpoint/2010/main" val="57069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3</a:t>
            </a:fld>
            <a:endParaRPr lang="de-DE"/>
          </a:p>
        </p:txBody>
      </p:sp>
    </p:spTree>
    <p:extLst>
      <p:ext uri="{BB962C8B-B14F-4D97-AF65-F5344CB8AC3E}">
        <p14:creationId xmlns:p14="http://schemas.microsoft.com/office/powerpoint/2010/main" val="3759826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97301">
              <a:defRPr/>
            </a:pPr>
            <a:r>
              <a:rPr lang="de-DE" sz="1800"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endParaRPr lang="de-DE" b="0" dirty="0"/>
          </a:p>
          <a:p>
            <a:pPr defTabSz="897301">
              <a:defRPr/>
            </a:pPr>
            <a:endParaRPr lang="de-DE" b="0" dirty="0"/>
          </a:p>
          <a:p>
            <a:pPr defTabSz="897301">
              <a:defRPr/>
            </a:pPr>
            <a:r>
              <a:rPr lang="de-DE" b="0" dirty="0"/>
              <a:t>Landeszentrale für politische Bildung Baden-Württemberg (2022): „Chronologie des Ukraine-Konflikts“ </a:t>
            </a:r>
          </a:p>
          <a:p>
            <a:pPr defTabSz="897301">
              <a:defRPr/>
            </a:pPr>
            <a:r>
              <a:rPr lang="de-DE" dirty="0"/>
              <a:t>https://www.lpb-bw.de/chronik-ukrainekonflikt</a:t>
            </a:r>
            <a:endParaRPr lang="de-DE" dirty="0">
              <a:solidFill>
                <a:schemeClr val="bg2"/>
              </a:solidFill>
              <a:latin typeface="Arial" panose="020B0604020202020204" pitchFamily="34" charset="0"/>
              <a:cs typeface="Arial" panose="020B0604020202020204" pitchFamily="34" charset="0"/>
            </a:endParaRPr>
          </a:p>
          <a:p>
            <a:pPr defTabSz="897301">
              <a:defRPr/>
            </a:pPr>
            <a:endParaRPr lang="de-DE" dirty="0">
              <a:solidFill>
                <a:schemeClr val="bg2"/>
              </a:solidFill>
              <a:latin typeface="Arial" panose="020B0604020202020204" pitchFamily="34" charset="0"/>
              <a:cs typeface="Arial" panose="020B0604020202020204" pitchFamily="34" charset="0"/>
            </a:endParaRPr>
          </a:p>
          <a:p>
            <a:pPr defTabSz="897301">
              <a:defRPr/>
            </a:pPr>
            <a:r>
              <a:rPr lang="de-DE" dirty="0">
                <a:solidFill>
                  <a:schemeClr val="bg2"/>
                </a:solidFill>
                <a:latin typeface="Arial" panose="020B0604020202020204" pitchFamily="34" charset="0"/>
                <a:cs typeface="Arial" panose="020B0604020202020204" pitchFamily="34" charset="0"/>
              </a:rPr>
              <a:t>Deutscher Volkshochschul-Verband (2020): „Politische Meinungsbildung für Jugendliche. Auf Hate Speech und Fake News reagieren“ https://www.volkshochschule.de/verbandswelt/projekte/politische_jugendbildung/formulare/formular-download-modulbox.php</a:t>
            </a:r>
          </a:p>
          <a:p>
            <a:endParaRPr lang="de-DE" dirty="0"/>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4</a:t>
            </a:fld>
            <a:endParaRPr lang="de-DE"/>
          </a:p>
        </p:txBody>
      </p:sp>
    </p:spTree>
    <p:extLst>
      <p:ext uri="{BB962C8B-B14F-4D97-AF65-F5344CB8AC3E}">
        <p14:creationId xmlns:p14="http://schemas.microsoft.com/office/powerpoint/2010/main" val="2312683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97301">
              <a:defRPr/>
            </a:pPr>
            <a:r>
              <a:rPr lang="de-DE" sz="1800"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endParaRPr lang="de-DE" dirty="0">
              <a:solidFill>
                <a:schemeClr val="accent3">
                  <a:lumMod val="50000"/>
                </a:schemeClr>
              </a:solidFill>
              <a:latin typeface="Arial" panose="020B0604020202020204" pitchFamily="34" charset="0"/>
              <a:cs typeface="Arial" panose="020B0604020202020204" pitchFamily="34" charset="0"/>
            </a:endParaRPr>
          </a:p>
          <a:p>
            <a:pPr defTabSz="897301">
              <a:defRPr/>
            </a:pPr>
            <a:endParaRPr lang="de-DE" dirty="0">
              <a:solidFill>
                <a:schemeClr val="accent3">
                  <a:lumMod val="50000"/>
                </a:schemeClr>
              </a:solidFill>
              <a:latin typeface="Arial" panose="020B0604020202020204" pitchFamily="34" charset="0"/>
              <a:cs typeface="Arial" panose="020B0604020202020204" pitchFamily="34" charset="0"/>
            </a:endParaRPr>
          </a:p>
          <a:p>
            <a:pPr defTabSz="897301">
              <a:defRPr/>
            </a:pPr>
            <a:r>
              <a:rPr lang="de-DE" dirty="0">
                <a:solidFill>
                  <a:schemeClr val="accent3">
                    <a:lumMod val="50000"/>
                  </a:schemeClr>
                </a:solidFill>
                <a:latin typeface="Arial" panose="020B0604020202020204" pitchFamily="34" charset="0"/>
                <a:cs typeface="Arial" panose="020B0604020202020204" pitchFamily="34" charset="0"/>
              </a:rPr>
              <a:t>Marcus Bösch/Zeit Online (2021): „</a:t>
            </a:r>
            <a:r>
              <a:rPr lang="de-DE" b="0" dirty="0"/>
              <a:t>TikTok hat einen Teil seiner Magie verloren“ </a:t>
            </a:r>
          </a:p>
          <a:p>
            <a:pPr defTabSz="897301">
              <a:defRPr/>
            </a:pPr>
            <a:r>
              <a:rPr lang="de-DE" dirty="0">
                <a:solidFill>
                  <a:schemeClr val="bg2">
                    <a:lumMod val="50000"/>
                    <a:lumOff val="50000"/>
                  </a:schemeClr>
                </a:solidFill>
                <a:latin typeface="Arial" panose="020B0604020202020204" pitchFamily="34" charset="0"/>
                <a:cs typeface="Arial" panose="020B0604020202020204" pitchFamily="34" charset="0"/>
              </a:rPr>
              <a:t>https://www.zeit.de/digital/2021-12/tiktok-algorithmus-funktionsweise-geheim-dokumente</a:t>
            </a:r>
          </a:p>
          <a:p>
            <a:pPr defTabSz="897301">
              <a:defRPr/>
            </a:pPr>
            <a:endParaRPr lang="de-DE" dirty="0">
              <a:solidFill>
                <a:schemeClr val="accent3">
                  <a:lumMod val="50000"/>
                </a:schemeClr>
              </a:solidFill>
              <a:latin typeface="Arial" panose="020B0604020202020204" pitchFamily="34" charset="0"/>
              <a:cs typeface="Arial" panose="020B0604020202020204" pitchFamily="34" charset="0"/>
            </a:endParaRPr>
          </a:p>
          <a:p>
            <a:pPr defTabSz="897301">
              <a:defRPr/>
            </a:pPr>
            <a:r>
              <a:rPr lang="de-DE" dirty="0">
                <a:solidFill>
                  <a:schemeClr val="accent3">
                    <a:lumMod val="50000"/>
                  </a:schemeClr>
                </a:solidFill>
                <a:latin typeface="Arial" panose="020B0604020202020204" pitchFamily="34" charset="0"/>
                <a:cs typeface="Arial" panose="020B0604020202020204" pitchFamily="34" charset="0"/>
              </a:rPr>
              <a:t>Chris </a:t>
            </a:r>
            <a:r>
              <a:rPr lang="de-DE" dirty="0" err="1">
                <a:solidFill>
                  <a:schemeClr val="accent3">
                    <a:lumMod val="50000"/>
                  </a:schemeClr>
                </a:solidFill>
                <a:latin typeface="Arial" panose="020B0604020202020204" pitchFamily="34" charset="0"/>
                <a:cs typeface="Arial" panose="020B0604020202020204" pitchFamily="34" charset="0"/>
              </a:rPr>
              <a:t>Stokel</a:t>
            </a:r>
            <a:r>
              <a:rPr lang="de-DE" dirty="0">
                <a:solidFill>
                  <a:schemeClr val="accent3">
                    <a:lumMod val="50000"/>
                  </a:schemeClr>
                </a:solidFill>
                <a:latin typeface="Arial" panose="020B0604020202020204" pitchFamily="34" charset="0"/>
                <a:cs typeface="Arial" panose="020B0604020202020204" pitchFamily="34" charset="0"/>
              </a:rPr>
              <a:t>-Walker (Twitter: @stokel) (2022): </a:t>
            </a:r>
            <a:r>
              <a:rPr lang="de-DE" b="0" dirty="0"/>
              <a:t>„</a:t>
            </a:r>
            <a:r>
              <a:rPr lang="en-US" b="0" dirty="0"/>
              <a:t>TikTok Was Designed for War“ </a:t>
            </a:r>
          </a:p>
          <a:p>
            <a:pPr defTabSz="897301">
              <a:defRPr/>
            </a:pPr>
            <a:r>
              <a:rPr lang="en-US" b="0" dirty="0"/>
              <a:t>https://www.wired.com/story/ukraine-russia-war-tiktok</a:t>
            </a:r>
          </a:p>
          <a:p>
            <a:pPr defTabSz="897301">
              <a:defRPr/>
            </a:pPr>
            <a:r>
              <a:rPr lang="en-US" b="0" dirty="0"/>
              <a:t>und Tweet </a:t>
            </a:r>
            <a:r>
              <a:rPr lang="en-US" b="0" dirty="0" err="1"/>
              <a:t>zur</a:t>
            </a:r>
            <a:r>
              <a:rPr lang="en-US" b="0" dirty="0"/>
              <a:t> </a:t>
            </a:r>
            <a:r>
              <a:rPr lang="en-US" b="0" dirty="0" err="1"/>
              <a:t>Reichweite</a:t>
            </a:r>
            <a:r>
              <a:rPr lang="en-US" b="0" dirty="0"/>
              <a:t> des Hashtags #Ukraine </a:t>
            </a:r>
          </a:p>
          <a:p>
            <a:pPr defTabSz="897301">
              <a:defRPr/>
            </a:pPr>
            <a:r>
              <a:rPr lang="de-DE" dirty="0">
                <a:solidFill>
                  <a:schemeClr val="accent3">
                    <a:lumMod val="50000"/>
                  </a:schemeClr>
                </a:solidFill>
                <a:latin typeface="Arial" panose="020B0604020202020204" pitchFamily="34" charset="0"/>
                <a:cs typeface="Arial" panose="020B0604020202020204" pitchFamily="34" charset="0"/>
              </a:rPr>
              <a:t>https://twitter.com/stokel/status/1498912142724055042</a:t>
            </a:r>
            <a:endParaRPr lang="de-DE" dirty="0">
              <a:solidFill>
                <a:schemeClr val="bg2"/>
              </a:solidFill>
              <a:latin typeface="Arial" panose="020B0604020202020204" pitchFamily="34" charset="0"/>
              <a:cs typeface="Arial" panose="020B0604020202020204" pitchFamily="34" charset="0"/>
            </a:endParaRPr>
          </a:p>
          <a:p>
            <a:pPr defTabSz="897301">
              <a:defRPr/>
            </a:pPr>
            <a:endParaRPr lang="de-DE" dirty="0">
              <a:solidFill>
                <a:schemeClr val="accent3">
                  <a:lumMod val="50000"/>
                </a:schemeClr>
              </a:solidFill>
              <a:latin typeface="Arial" panose="020B0604020202020204" pitchFamily="34" charset="0"/>
              <a:cs typeface="Arial" panose="020B0604020202020204" pitchFamily="34" charset="0"/>
            </a:endParaRPr>
          </a:p>
          <a:p>
            <a:pPr defTabSz="897301">
              <a:defRPr/>
            </a:pPr>
            <a:r>
              <a:rPr lang="de-DE" b="0" dirty="0"/>
              <a:t>Netzpolitik.org (2022): „Zensur auf Social Media: TikTok kappt den Informationsfluss nach Russland“</a:t>
            </a:r>
          </a:p>
          <a:p>
            <a:pPr defTabSz="897301">
              <a:defRPr/>
            </a:pPr>
            <a:r>
              <a:rPr lang="de-DE" dirty="0">
                <a:solidFill>
                  <a:schemeClr val="accent3">
                    <a:lumMod val="50000"/>
                  </a:schemeClr>
                </a:solidFill>
                <a:latin typeface="Arial" panose="020B0604020202020204" pitchFamily="34" charset="0"/>
                <a:cs typeface="Arial" panose="020B0604020202020204" pitchFamily="34" charset="0"/>
              </a:rPr>
              <a:t>https://netzpolitik.org/2022/zensur-auf-social-media-tiktok-kappt-den-informationsfluss-nach-russland</a:t>
            </a:r>
            <a:endParaRPr lang="de-DE" dirty="0">
              <a:solidFill>
                <a:schemeClr val="bg2"/>
              </a:solidFill>
              <a:latin typeface="Arial" panose="020B0604020202020204" pitchFamily="34" charset="0"/>
              <a:cs typeface="Arial" panose="020B0604020202020204" pitchFamily="34" charset="0"/>
            </a:endParaRPr>
          </a:p>
          <a:p>
            <a:pPr defTabSz="897301">
              <a:defRPr/>
            </a:pPr>
            <a:endParaRPr lang="de-DE" dirty="0">
              <a:solidFill>
                <a:schemeClr val="bg2"/>
              </a:solidFill>
              <a:latin typeface="Arial" panose="020B0604020202020204" pitchFamily="34" charset="0"/>
              <a:cs typeface="Arial" panose="020B0604020202020204" pitchFamily="34" charset="0"/>
            </a:endParaRPr>
          </a:p>
          <a:p>
            <a:pPr defTabSz="897301">
              <a:defRPr/>
            </a:pPr>
            <a:r>
              <a:rPr lang="de-DE" dirty="0">
                <a:solidFill>
                  <a:schemeClr val="bg2"/>
                </a:solidFill>
                <a:latin typeface="Arial" panose="020B0604020202020204" pitchFamily="34" charset="0"/>
                <a:cs typeface="Arial" panose="020B0604020202020204" pitchFamily="34" charset="0"/>
              </a:rPr>
              <a:t>TikTok (2021): „</a:t>
            </a:r>
            <a:r>
              <a:rPr lang="de-DE" b="0" i="0" u="none" strike="noStrike" dirty="0" err="1">
                <a:solidFill>
                  <a:srgbClr val="000000"/>
                </a:solidFill>
                <a:effectLst/>
                <a:latin typeface="Sofia Pro"/>
              </a:rPr>
              <a:t>NetzDG</a:t>
            </a:r>
            <a:r>
              <a:rPr lang="de-DE" b="0" i="0" u="none" strike="noStrike" dirty="0">
                <a:solidFill>
                  <a:srgbClr val="000000"/>
                </a:solidFill>
                <a:effectLst/>
                <a:latin typeface="Sofia Pro"/>
              </a:rPr>
              <a:t> Transparenzbericht: Juli 2021 – Dezember 2021“ </a:t>
            </a:r>
          </a:p>
          <a:p>
            <a:pPr defTabSz="897301">
              <a:defRPr/>
            </a:pPr>
            <a:r>
              <a:rPr lang="de-DE" dirty="0"/>
              <a:t>https://www.tiktok.com/transparency/de-de/netzdg-2021-2/</a:t>
            </a:r>
            <a:endParaRPr lang="de-DE" dirty="0">
              <a:solidFill>
                <a:schemeClr val="accent3">
                  <a:lumMod val="50000"/>
                </a:schemeClr>
              </a:solidFill>
              <a:latin typeface="Arial" panose="020B0604020202020204" pitchFamily="34" charset="0"/>
              <a:cs typeface="Arial" panose="020B0604020202020204" pitchFamily="34" charset="0"/>
            </a:endParaRPr>
          </a:p>
          <a:p>
            <a:pPr defTabSz="897301">
              <a:defRPr/>
            </a:pPr>
            <a:endParaRPr lang="de-DE" dirty="0">
              <a:solidFill>
                <a:schemeClr val="accent3">
                  <a:lumMod val="50000"/>
                </a:schemeClr>
              </a:solidFill>
              <a:latin typeface="Arial" panose="020B0604020202020204" pitchFamily="34" charset="0"/>
              <a:cs typeface="Arial" panose="020B0604020202020204" pitchFamily="34" charset="0"/>
            </a:endParaRPr>
          </a:p>
          <a:p>
            <a:endParaRPr lang="de-DE" dirty="0"/>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5</a:t>
            </a:fld>
            <a:endParaRPr lang="de-DE"/>
          </a:p>
        </p:txBody>
      </p:sp>
    </p:spTree>
    <p:extLst>
      <p:ext uri="{BB962C8B-B14F-4D97-AF65-F5344CB8AC3E}">
        <p14:creationId xmlns:p14="http://schemas.microsoft.com/office/powerpoint/2010/main" val="776330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97301">
              <a:defRPr/>
            </a:pPr>
            <a:r>
              <a:rPr lang="de-DE"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p>
          <a:p>
            <a:pPr defTabSz="897301">
              <a:defRPr/>
            </a:pPr>
            <a:endParaRPr lang="de-DE" dirty="0">
              <a:latin typeface="Calibri" panose="020F0502020204030204" pitchFamily="34" charset="0"/>
              <a:ea typeface="Calibri" panose="020F0502020204030204" pitchFamily="34" charset="0"/>
              <a:cs typeface="Times New Roman" panose="02020603050405020304" pitchFamily="18" charset="0"/>
            </a:endParaRPr>
          </a:p>
          <a:p>
            <a:pPr defTabSz="897301">
              <a:defRPr/>
            </a:pPr>
            <a:r>
              <a:rPr lang="de-DE" b="0" dirty="0"/>
              <a:t>Klicksafe: „</a:t>
            </a:r>
            <a:r>
              <a:rPr lang="de-DE" b="0" dirty="0" err="1"/>
              <a:t>klicksafe</a:t>
            </a:r>
            <a:r>
              <a:rPr lang="de-DE" b="0" dirty="0"/>
              <a:t> fragt...(4): Wie können wir unser digitales Wohlbefinden steigern?“</a:t>
            </a:r>
          </a:p>
          <a:p>
            <a:pPr defTabSz="897301">
              <a:defRPr/>
            </a:pPr>
            <a:r>
              <a:rPr lang="de-DE" u="sng" dirty="0"/>
              <a:t>https://www.klicksafe.de/materialien/folge-4-wie-koennen-wir-unser-digitales-wohlbefinden-steigern </a:t>
            </a:r>
          </a:p>
          <a:p>
            <a:pPr defTabSz="897301">
              <a:defRPr/>
            </a:pPr>
            <a:endParaRPr lang="de-DE" dirty="0"/>
          </a:p>
          <a:p>
            <a:pPr defTabSz="897301">
              <a:defRPr/>
            </a:pPr>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6</a:t>
            </a:fld>
            <a:endParaRPr lang="de-DE"/>
          </a:p>
        </p:txBody>
      </p:sp>
    </p:spTree>
    <p:extLst>
      <p:ext uri="{BB962C8B-B14F-4D97-AF65-F5344CB8AC3E}">
        <p14:creationId xmlns:p14="http://schemas.microsoft.com/office/powerpoint/2010/main" val="3396571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97301">
              <a:lnSpc>
                <a:spcPct val="107000"/>
              </a:lnSpc>
              <a:spcAft>
                <a:spcPts val="829"/>
              </a:spcAft>
              <a:tabLst>
                <a:tab pos="474134" algn="l"/>
              </a:tabLst>
              <a:defRPr/>
            </a:pPr>
            <a:r>
              <a:rPr lang="de-DE" sz="1800"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endParaRPr lang="de-DE" sz="1800" dirty="0">
              <a:latin typeface="Roboto" panose="02000000000000000000" pitchFamily="2" charset="0"/>
            </a:endParaRPr>
          </a:p>
          <a:p>
            <a:pPr defTabSz="897301">
              <a:lnSpc>
                <a:spcPct val="107000"/>
              </a:lnSpc>
              <a:spcAft>
                <a:spcPts val="829"/>
              </a:spcAft>
              <a:tabLst>
                <a:tab pos="474134" algn="l"/>
              </a:tabLst>
              <a:defRPr/>
            </a:pPr>
            <a:endParaRPr lang="de-DE" sz="1800" dirty="0">
              <a:latin typeface="Roboto" panose="02000000000000000000" pitchFamily="2" charset="0"/>
            </a:endParaRPr>
          </a:p>
          <a:p>
            <a:pPr defTabSz="897301">
              <a:lnSpc>
                <a:spcPct val="107000"/>
              </a:lnSpc>
              <a:spcAft>
                <a:spcPts val="829"/>
              </a:spcAft>
              <a:tabLst>
                <a:tab pos="474134" algn="l"/>
              </a:tabLst>
              <a:defRPr/>
            </a:pPr>
            <a:r>
              <a:rPr lang="de-DE" sz="1800" dirty="0"/>
              <a:t>WALULIS DAILY (funk) (2022): „So funktioniert Putins Kriegspropaganda“</a:t>
            </a:r>
            <a:r>
              <a:rPr lang="de-DE" dirty="0">
                <a:cs typeface="Times New Roman" panose="02020603050405020304" pitchFamily="18" charset="0"/>
              </a:rPr>
              <a:t> </a:t>
            </a:r>
          </a:p>
          <a:p>
            <a:pPr defTabSz="897301">
              <a:lnSpc>
                <a:spcPct val="107000"/>
              </a:lnSpc>
              <a:spcAft>
                <a:spcPts val="829"/>
              </a:spcAft>
              <a:tabLst>
                <a:tab pos="474134" algn="l"/>
              </a:tabLst>
              <a:defRPr/>
            </a:pPr>
            <a:r>
              <a:rPr lang="de-DE" dirty="0"/>
              <a:t>https://www.youtube.com/watch?v=UMdes5ETx9Q </a:t>
            </a:r>
          </a:p>
          <a:p>
            <a:pPr defTabSz="897301">
              <a:lnSpc>
                <a:spcPct val="107000"/>
              </a:lnSpc>
              <a:spcAft>
                <a:spcPts val="829"/>
              </a:spcAft>
              <a:tabLst>
                <a:tab pos="474134" algn="l"/>
              </a:tabLst>
              <a:defRPr/>
            </a:pPr>
            <a:endParaRPr lang="de-DE" sz="1000" b="1" dirty="0"/>
          </a:p>
          <a:p>
            <a:pPr defTabSz="897301">
              <a:defRPr/>
            </a:pPr>
            <a:r>
              <a:rPr lang="de-DE" sz="1800" dirty="0"/>
              <a:t>Kathrin Wesolowski/ Deutsche Welle (11.03.2022): </a:t>
            </a:r>
            <a:r>
              <a:rPr lang="de-DE" dirty="0"/>
              <a:t>„Faktencheck. Warum der Kampf gegen Desinformation auf TikTok nicht so leicht ist“ </a:t>
            </a:r>
          </a:p>
          <a:p>
            <a:pPr defTabSz="897301">
              <a:defRPr/>
            </a:pPr>
            <a:r>
              <a:rPr lang="de-DE" dirty="0"/>
              <a:t>https://www.dw.com/de/warum-der-kampf-gegen-desinformation-auf-tiktok-nicht-so-leicht-ist/a-61094706</a:t>
            </a:r>
          </a:p>
          <a:p>
            <a:pPr defTabSz="897301">
              <a:defRPr/>
            </a:pPr>
            <a:endParaRPr lang="de-DE" dirty="0">
              <a:solidFill>
                <a:schemeClr val="bg2"/>
              </a:solidFill>
              <a:latin typeface="Arial" panose="020B0604020202020204" pitchFamily="34" charset="0"/>
              <a:cs typeface="Arial" panose="020B0604020202020204" pitchFamily="34" charset="0"/>
            </a:endParaRPr>
          </a:p>
          <a:p>
            <a:pPr defTabSz="897301">
              <a:defRPr/>
            </a:pPr>
            <a:r>
              <a:rPr lang="de-DE" sz="1800" dirty="0"/>
              <a:t>Alexander Fanta/Netzpolitik.org (23.04.2022): „Durchbruch: EU einigt sich auf Digitale-Dienste-Gesetz“</a:t>
            </a:r>
          </a:p>
          <a:p>
            <a:pPr defTabSz="897301">
              <a:defRPr/>
            </a:pPr>
            <a:r>
              <a:rPr lang="de-DE" dirty="0">
                <a:solidFill>
                  <a:schemeClr val="bg2"/>
                </a:solidFill>
                <a:latin typeface="Arial" panose="020B0604020202020204" pitchFamily="34" charset="0"/>
                <a:cs typeface="Arial" panose="020B0604020202020204" pitchFamily="34" charset="0"/>
              </a:rPr>
              <a:t>https://netzpolitik.org/2022/durchbruch-eu-einigt-sich-auf-digitale-dienste-gesetz</a:t>
            </a:r>
          </a:p>
          <a:p>
            <a:pPr defTabSz="897301">
              <a:lnSpc>
                <a:spcPct val="107000"/>
              </a:lnSpc>
              <a:spcAft>
                <a:spcPts val="829"/>
              </a:spcAft>
              <a:tabLst>
                <a:tab pos="474134" algn="l"/>
              </a:tabLst>
              <a:defRPr/>
            </a:pPr>
            <a:endParaRPr lang="de-DE" sz="1000" dirty="0"/>
          </a:p>
          <a:p>
            <a:endParaRPr lang="de-DE" dirty="0"/>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7</a:t>
            </a:fld>
            <a:endParaRPr lang="de-DE"/>
          </a:p>
        </p:txBody>
      </p:sp>
    </p:spTree>
    <p:extLst>
      <p:ext uri="{BB962C8B-B14F-4D97-AF65-F5344CB8AC3E}">
        <p14:creationId xmlns:p14="http://schemas.microsoft.com/office/powerpoint/2010/main" val="4046603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800" dirty="0">
                <a:latin typeface="Calibri" panose="020F0502020204030204" pitchFamily="34" charset="0"/>
                <a:ea typeface="Calibri" panose="020F0502020204030204" pitchFamily="34" charset="0"/>
                <a:cs typeface="Times New Roman" panose="02020603050405020304" pitchFamily="18" charset="0"/>
              </a:rPr>
              <a:t>Hier finden Sie alle auf dieser Folie verwendeten Hyperlinks:</a:t>
            </a:r>
            <a:endParaRPr lang="de-DE" dirty="0"/>
          </a:p>
          <a:p>
            <a:endParaRPr lang="de-DE" dirty="0"/>
          </a:p>
          <a:p>
            <a:r>
              <a:rPr lang="de-DE" dirty="0"/>
              <a:t>Defence </a:t>
            </a:r>
            <a:r>
              <a:rPr lang="de-DE" dirty="0" err="1"/>
              <a:t>of</a:t>
            </a:r>
            <a:r>
              <a:rPr lang="de-DE" dirty="0"/>
              <a:t> Ukraine @DefenceU (Tweet vom 12.03.2022): #ifwefallyoufall https://twitter.com/DefenceU/status/1502526143806726145?ref_src=twsrc%5Etfw%7Ctwcamp%5Etweetembed%7Ctwterm%5E1502526143806726145%7Ctwgr%5E%7Ctwcon%5Es1_&amp;ref_url=about%3Asrcdoc</a:t>
            </a:r>
          </a:p>
          <a:p>
            <a:pPr defTabSz="897301">
              <a:defRPr/>
            </a:pPr>
            <a:endParaRPr lang="de-DE" dirty="0"/>
          </a:p>
          <a:p>
            <a:pPr defTabSz="897301">
              <a:defRPr/>
            </a:pPr>
            <a:r>
              <a:rPr lang="de-DE" dirty="0"/>
              <a:t>Offen un‘ ehrlich (funk) (2022): </a:t>
            </a:r>
            <a:r>
              <a:rPr lang="de-DE" b="0" dirty="0"/>
              <a:t>„Klicks mit Krieg?! So KAPUTT ist TikTok gerade!“ </a:t>
            </a:r>
          </a:p>
          <a:p>
            <a:pPr defTabSz="897301">
              <a:defRPr/>
            </a:pPr>
            <a:r>
              <a:rPr lang="de-DE" dirty="0"/>
              <a:t>https://www.youtube.com/watch?v=Ryhd99JgYCc&amp;ab_channel=offenun%27ehrlich</a:t>
            </a:r>
          </a:p>
          <a:p>
            <a:endParaRPr lang="de-DE" dirty="0"/>
          </a:p>
        </p:txBody>
      </p:sp>
      <p:sp>
        <p:nvSpPr>
          <p:cNvPr id="4" name="Foliennummernplatzhalter 3"/>
          <p:cNvSpPr>
            <a:spLocks noGrp="1"/>
          </p:cNvSpPr>
          <p:nvPr>
            <p:ph type="sldNum" sz="quarter" idx="5"/>
          </p:nvPr>
        </p:nvSpPr>
        <p:spPr/>
        <p:txBody>
          <a:bodyPr/>
          <a:lstStyle/>
          <a:p>
            <a:fld id="{38C749F9-1193-5D4B-BD87-D22EA588A3BB}" type="slidenum">
              <a:rPr lang="de-DE" smtClean="0"/>
              <a:pPr/>
              <a:t>8</a:t>
            </a:fld>
            <a:endParaRPr lang="de-DE"/>
          </a:p>
        </p:txBody>
      </p:sp>
    </p:spTree>
    <p:extLst>
      <p:ext uri="{BB962C8B-B14F-4D97-AF65-F5344CB8AC3E}">
        <p14:creationId xmlns:p14="http://schemas.microsoft.com/office/powerpoint/2010/main" val="32864854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hs-Titelfolie">
    <p:spTree>
      <p:nvGrpSpPr>
        <p:cNvPr id="1" name=""/>
        <p:cNvGrpSpPr/>
        <p:nvPr/>
      </p:nvGrpSpPr>
      <p:grpSpPr>
        <a:xfrm>
          <a:off x="0" y="0"/>
          <a:ext cx="0" cy="0"/>
          <a:chOff x="0" y="0"/>
          <a:chExt cx="0" cy="0"/>
        </a:xfrm>
      </p:grpSpPr>
      <p:pic>
        <p:nvPicPr>
          <p:cNvPr id="28" name="Grafik 27">
            <a:extLst>
              <a:ext uri="{FF2B5EF4-FFF2-40B4-BE49-F238E27FC236}">
                <a16:creationId xmlns:a16="http://schemas.microsoft.com/office/drawing/2014/main" id="{EBAAA9C4-C97B-6049-A2C4-7DD84F942A9A}"/>
              </a:ext>
            </a:extLst>
          </p:cNvPr>
          <p:cNvPicPr>
            <a:picLocks noChangeAspect="1"/>
          </p:cNvPicPr>
          <p:nvPr userDrawn="1"/>
        </p:nvPicPr>
        <p:blipFill>
          <a:blip r:embed="rId2"/>
          <a:stretch>
            <a:fillRect/>
          </a:stretch>
        </p:blipFill>
        <p:spPr>
          <a:xfrm>
            <a:off x="0" y="0"/>
            <a:ext cx="9144000" cy="6858000"/>
          </a:xfrm>
          <a:prstGeom prst="rect">
            <a:avLst/>
          </a:prstGeom>
        </p:spPr>
      </p:pic>
      <p:pic>
        <p:nvPicPr>
          <p:cNvPr id="20" name="Grafik 19">
            <a:extLst>
              <a:ext uri="{FF2B5EF4-FFF2-40B4-BE49-F238E27FC236}">
                <a16:creationId xmlns:a16="http://schemas.microsoft.com/office/drawing/2014/main" id="{7D0B323E-51A3-6344-BB9D-8C7DF5888AF7}"/>
              </a:ext>
            </a:extLst>
          </p:cNvPr>
          <p:cNvPicPr>
            <a:picLocks noChangeAspect="1"/>
          </p:cNvPicPr>
          <p:nvPr userDrawn="1"/>
        </p:nvPicPr>
        <p:blipFill>
          <a:blip r:embed="rId3"/>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511300" y="3173915"/>
            <a:ext cx="6121400" cy="428263"/>
          </a:xfrm>
          <a:prstGeom prst="rect">
            <a:avLst/>
          </a:prstGeom>
        </p:spPr>
        <p:txBody>
          <a:bodyPr lIns="0" tIns="0" rIns="0" bIns="0" anchor="t" anchorCtr="0"/>
          <a:lstStyle>
            <a:lvl1pPr algn="ctr">
              <a:defRPr sz="3500" b="1" i="0">
                <a:solidFill>
                  <a:schemeClr val="bg2"/>
                </a:solidFill>
                <a:latin typeface="Arial" panose="020B0604020202020204" pitchFamily="34" charset="0"/>
                <a:cs typeface="Arial" panose="020B0604020202020204" pitchFamily="34" charset="0"/>
              </a:defRPr>
            </a:lvl1pPr>
          </a:lstStyle>
          <a:p>
            <a:r>
              <a:rPr lang="de-DE" dirty="0"/>
              <a:t>Dies ist ein Titel</a:t>
            </a:r>
            <a:endParaRPr lang="en-US" dirty="0"/>
          </a:p>
        </p:txBody>
      </p:sp>
      <p:sp>
        <p:nvSpPr>
          <p:cNvPr id="3" name="Subtitle 2"/>
          <p:cNvSpPr>
            <a:spLocks noGrp="1"/>
          </p:cNvSpPr>
          <p:nvPr>
            <p:ph type="subTitle" idx="1" hasCustomPrompt="1"/>
          </p:nvPr>
        </p:nvSpPr>
        <p:spPr>
          <a:xfrm>
            <a:off x="1511301" y="3762911"/>
            <a:ext cx="6121400" cy="866962"/>
          </a:xfrm>
          <a:prstGeom prst="rect">
            <a:avLst/>
          </a:prstGeom>
        </p:spPr>
        <p:txBody>
          <a:bodyPr/>
          <a:lstStyle>
            <a:lvl1pPr marL="0" indent="0" algn="ctr">
              <a:buNone/>
              <a:defRPr sz="225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Dies ist ein Untertitel</a:t>
            </a:r>
            <a:endParaRPr lang="en-US"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4"/>
          <a:stretch>
            <a:fillRect/>
          </a:stretch>
        </p:blipFill>
        <p:spPr>
          <a:xfrm>
            <a:off x="242249" y="208359"/>
            <a:ext cx="1262701" cy="658800"/>
          </a:xfrm>
          <a:prstGeom prst="rect">
            <a:avLst/>
          </a:prstGeom>
        </p:spPr>
      </p:pic>
      <p:sp>
        <p:nvSpPr>
          <p:cNvPr id="32" name="Textplatzhalter 31">
            <a:extLst>
              <a:ext uri="{FF2B5EF4-FFF2-40B4-BE49-F238E27FC236}">
                <a16:creationId xmlns:a16="http://schemas.microsoft.com/office/drawing/2014/main" id="{A0F108DB-2195-7C46-80DD-5EB1E5EBFCA0}"/>
              </a:ext>
            </a:extLst>
          </p:cNvPr>
          <p:cNvSpPr>
            <a:spLocks noGrp="1"/>
          </p:cNvSpPr>
          <p:nvPr>
            <p:ph type="body" sz="quarter" idx="11"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34" name="Textplatzhalter 33">
            <a:extLst>
              <a:ext uri="{FF2B5EF4-FFF2-40B4-BE49-F238E27FC236}">
                <a16:creationId xmlns:a16="http://schemas.microsoft.com/office/drawing/2014/main" id="{31D0E346-2ECF-8846-B4E1-D14DA60F8C6D}"/>
              </a:ext>
            </a:extLst>
          </p:cNvPr>
          <p:cNvSpPr>
            <a:spLocks noGrp="1"/>
          </p:cNvSpPr>
          <p:nvPr>
            <p:ph type="body" sz="quarter" idx="12"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pic>
        <p:nvPicPr>
          <p:cNvPr id="9" name="Picture 2">
            <a:extLst>
              <a:ext uri="{FF2B5EF4-FFF2-40B4-BE49-F238E27FC236}">
                <a16:creationId xmlns:a16="http://schemas.microsoft.com/office/drawing/2014/main" id="{EFD51088-1496-4521-9EAF-1C2DB93F7A2E}"/>
              </a:ext>
            </a:extLst>
          </p:cNvPr>
          <p:cNvPicPr>
            <a:picLocks noChangeAspect="1" noChangeArrowheads="1"/>
          </p:cNvPicPr>
          <p:nvPr userDrawn="1"/>
        </p:nvPicPr>
        <p:blipFill rotWithShape="1">
          <a:blip r:embed="rId5">
            <a:extLst>
              <a:ext uri="{28A0092B-C50C-407E-A947-70E740481C1C}">
                <a14:useLocalDpi xmlns:a14="http://schemas.microsoft.com/office/drawing/2010/main" val="0"/>
              </a:ext>
            </a:extLst>
          </a:blip>
          <a:srcRect r="22284"/>
          <a:stretch/>
        </p:blipFill>
        <p:spPr bwMode="auto">
          <a:xfrm>
            <a:off x="7204118" y="336096"/>
            <a:ext cx="1153914" cy="395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8338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hs-Kontakt">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DDEB15D4-5F78-9544-BD78-7C6E09443F0A}"/>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mj-lt"/>
                <a:cs typeface="Arial" panose="020B0604020202020204" pitchFamily="34" charset="0"/>
              </a:defRPr>
            </a:lvl1pPr>
          </a:lstStyle>
          <a:p>
            <a:r>
              <a:rPr lang="de-DE" dirty="0"/>
              <a:t>Kontakt</a:t>
            </a:r>
            <a:endParaRPr lang="en-US" dirty="0"/>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3"/>
          <a:stretch>
            <a:fillRect/>
          </a:stretch>
        </p:blipFill>
        <p:spPr>
          <a:xfrm>
            <a:off x="242249" y="208359"/>
            <a:ext cx="1262701" cy="658800"/>
          </a:xfrm>
          <a:prstGeom prst="rect">
            <a:avLst/>
          </a:prstGeom>
        </p:spPr>
      </p:pic>
      <p:sp>
        <p:nvSpPr>
          <p:cNvPr id="18" name="Textplatzhalter 31">
            <a:extLst>
              <a:ext uri="{FF2B5EF4-FFF2-40B4-BE49-F238E27FC236}">
                <a16:creationId xmlns:a16="http://schemas.microsoft.com/office/drawing/2014/main" id="{076B5F51-D9E0-C544-9EFE-ECCDE06DF83D}"/>
              </a:ext>
            </a:extLst>
          </p:cNvPr>
          <p:cNvSpPr>
            <a:spLocks noGrp="1"/>
          </p:cNvSpPr>
          <p:nvPr>
            <p:ph type="body" sz="quarter" idx="18"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19" name="Textplatzhalter 33">
            <a:extLst>
              <a:ext uri="{FF2B5EF4-FFF2-40B4-BE49-F238E27FC236}">
                <a16:creationId xmlns:a16="http://schemas.microsoft.com/office/drawing/2014/main" id="{677BD3DE-AD79-CA41-B791-7864F5CFF092}"/>
              </a:ext>
            </a:extLst>
          </p:cNvPr>
          <p:cNvSpPr>
            <a:spLocks noGrp="1"/>
          </p:cNvSpPr>
          <p:nvPr>
            <p:ph type="body" sz="quarter" idx="19"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8" name="Textplatzhalter 7">
            <a:extLst>
              <a:ext uri="{FF2B5EF4-FFF2-40B4-BE49-F238E27FC236}">
                <a16:creationId xmlns:a16="http://schemas.microsoft.com/office/drawing/2014/main" id="{84AE060B-ECD4-CF4E-9D90-BE2F473D41A3}"/>
              </a:ext>
            </a:extLst>
          </p:cNvPr>
          <p:cNvSpPr>
            <a:spLocks noGrp="1"/>
          </p:cNvSpPr>
          <p:nvPr>
            <p:ph type="body" sz="quarter" idx="20" hasCustomPrompt="1"/>
          </p:nvPr>
        </p:nvSpPr>
        <p:spPr>
          <a:xfrm>
            <a:off x="1504949" y="2312988"/>
            <a:ext cx="6127751" cy="3636962"/>
          </a:xfrm>
          <a:prstGeom prst="rect">
            <a:avLst/>
          </a:prstGeom>
        </p:spPr>
        <p:txBody>
          <a:bodyPr lIns="0" tIns="0" rIns="0" bIns="0"/>
          <a:lstStyle>
            <a:lvl1pPr>
              <a:lnSpc>
                <a:spcPts val="2000"/>
              </a:lnSpc>
              <a:spcBef>
                <a:spcPts val="0"/>
              </a:spcBef>
              <a:spcAft>
                <a:spcPts val="1000"/>
              </a:spcAft>
              <a:defRPr lang="de-DE" sz="1500" b="0" i="0" u="none" kern="1200" dirty="0">
                <a:solidFill>
                  <a:schemeClr val="tx1"/>
                </a:solidFill>
                <a:effectLst/>
                <a:latin typeface="+mn-lt"/>
                <a:cs typeface="Arial" panose="020B0604020202020204" pitchFamily="34" charset="0"/>
              </a:defRPr>
            </a:lvl1pPr>
          </a:lstStyle>
          <a:p>
            <a:pPr>
              <a:lnSpc>
                <a:spcPts val="2000"/>
              </a:lnSpc>
              <a:spcAft>
                <a:spcPts val="1000"/>
              </a:spcAft>
            </a:pPr>
            <a:r>
              <a:rPr lang="de-DE" sz="1500" b="0" i="0" kern="1200" dirty="0">
                <a:solidFill>
                  <a:schemeClr val="tx1"/>
                </a:solidFill>
                <a:effectLst/>
                <a:latin typeface="Arial" panose="020B0604020202020204" pitchFamily="34" charset="0"/>
                <a:ea typeface="+mj-ea"/>
                <a:cs typeface="Arial" panose="020B0604020202020204" pitchFamily="34" charset="0"/>
              </a:rPr>
              <a:t>Deutscher Volkshochschul-Verband e.V.</a:t>
            </a:r>
            <a:br>
              <a:rPr lang="de-DE" sz="1500" b="0" i="0" kern="1200" dirty="0">
                <a:solidFill>
                  <a:schemeClr val="tx1"/>
                </a:solidFill>
                <a:effectLst/>
                <a:latin typeface="Arial" panose="020B0604020202020204" pitchFamily="34" charset="0"/>
                <a:ea typeface="+mj-ea"/>
                <a:cs typeface="Arial" panose="020B0604020202020204" pitchFamily="34" charset="0"/>
              </a:rPr>
            </a:br>
            <a:r>
              <a:rPr lang="de-DE" sz="1500" b="0" i="0" kern="1200" dirty="0">
                <a:solidFill>
                  <a:schemeClr val="tx1"/>
                </a:solidFill>
                <a:effectLst/>
                <a:latin typeface="Arial" panose="020B0604020202020204" pitchFamily="34" charset="0"/>
                <a:ea typeface="+mj-ea"/>
                <a:cs typeface="Arial" panose="020B0604020202020204" pitchFamily="34" charset="0"/>
              </a:rPr>
              <a:t>Obere Wilhelmstraße 32</a:t>
            </a:r>
            <a:br>
              <a:rPr lang="de-DE" sz="1500" b="0" i="0" kern="1200" dirty="0">
                <a:solidFill>
                  <a:schemeClr val="tx1"/>
                </a:solidFill>
                <a:effectLst/>
                <a:latin typeface="Arial" panose="020B0604020202020204" pitchFamily="34" charset="0"/>
                <a:ea typeface="+mj-ea"/>
                <a:cs typeface="Arial" panose="020B0604020202020204" pitchFamily="34" charset="0"/>
              </a:rPr>
            </a:br>
            <a:r>
              <a:rPr lang="de-DE" sz="1500" b="0" i="0" kern="1200" dirty="0">
                <a:solidFill>
                  <a:schemeClr val="tx1"/>
                </a:solidFill>
                <a:effectLst/>
                <a:latin typeface="Arial" panose="020B0604020202020204" pitchFamily="34" charset="0"/>
                <a:ea typeface="+mj-ea"/>
                <a:cs typeface="Arial" panose="020B0604020202020204" pitchFamily="34" charset="0"/>
              </a:rPr>
              <a:t>53225 Bonn</a:t>
            </a:r>
          </a:p>
          <a:p>
            <a:pPr>
              <a:lnSpc>
                <a:spcPts val="2000"/>
              </a:lnSpc>
              <a:spcAft>
                <a:spcPts val="1000"/>
              </a:spcAft>
            </a:pPr>
            <a:r>
              <a:rPr lang="de-DE" sz="1500" b="0" i="0" kern="1200" dirty="0">
                <a:solidFill>
                  <a:schemeClr val="tx1"/>
                </a:solidFill>
                <a:effectLst/>
                <a:latin typeface="Arial" panose="020B0604020202020204" pitchFamily="34" charset="0"/>
                <a:ea typeface="+mj-ea"/>
                <a:cs typeface="Arial" panose="020B0604020202020204" pitchFamily="34" charset="0"/>
              </a:rPr>
              <a:t>Tel.: 0228 97569-0</a:t>
            </a:r>
            <a:br>
              <a:rPr lang="de-DE" sz="1500" b="0" i="0" kern="1200" dirty="0">
                <a:solidFill>
                  <a:schemeClr val="tx1"/>
                </a:solidFill>
                <a:effectLst/>
                <a:latin typeface="Arial" panose="020B0604020202020204" pitchFamily="34" charset="0"/>
                <a:ea typeface="+mj-ea"/>
                <a:cs typeface="Arial" panose="020B0604020202020204" pitchFamily="34" charset="0"/>
              </a:rPr>
            </a:br>
            <a:r>
              <a:rPr lang="de-DE" sz="1500" b="0" i="0" kern="1200" dirty="0">
                <a:solidFill>
                  <a:schemeClr val="tx1"/>
                </a:solidFill>
                <a:effectLst/>
                <a:latin typeface="Arial" panose="020B0604020202020204" pitchFamily="34" charset="0"/>
                <a:ea typeface="+mj-ea"/>
                <a:cs typeface="Arial" panose="020B0604020202020204" pitchFamily="34" charset="0"/>
              </a:rPr>
              <a:t>Fax: 0228 97569-30</a:t>
            </a:r>
            <a:br>
              <a:rPr lang="de-DE" sz="1500" b="0" i="0" kern="1200" dirty="0">
                <a:solidFill>
                  <a:schemeClr val="tx1"/>
                </a:solidFill>
                <a:effectLst/>
                <a:latin typeface="Arial" panose="020B0604020202020204" pitchFamily="34" charset="0"/>
                <a:ea typeface="+mj-ea"/>
                <a:cs typeface="Arial" panose="020B0604020202020204" pitchFamily="34" charset="0"/>
              </a:rPr>
            </a:br>
            <a:r>
              <a:rPr lang="de-DE" sz="1500" b="0" i="0" kern="1200" dirty="0">
                <a:solidFill>
                  <a:schemeClr val="tx1"/>
                </a:solidFill>
                <a:effectLst/>
                <a:latin typeface="Arial" panose="020B0604020202020204" pitchFamily="34" charset="0"/>
                <a:ea typeface="+mj-ea"/>
                <a:cs typeface="Arial" panose="020B0604020202020204" pitchFamily="34" charset="0"/>
              </a:rPr>
              <a:t>E-Mail: </a:t>
            </a:r>
            <a:r>
              <a:rPr lang="de-DE" sz="1500" b="0" i="0" kern="1200" dirty="0" err="1">
                <a:solidFill>
                  <a:schemeClr val="tx1"/>
                </a:solidFill>
                <a:effectLst/>
                <a:latin typeface="Arial" panose="020B0604020202020204" pitchFamily="34" charset="0"/>
                <a:ea typeface="+mj-ea"/>
                <a:cs typeface="Arial" panose="020B0604020202020204" pitchFamily="34" charset="0"/>
              </a:rPr>
              <a:t>info@dvv-vhs.de</a:t>
            </a:r>
            <a:endParaRPr lang="de-DE" sz="1500" b="0" i="0" kern="1200" dirty="0">
              <a:solidFill>
                <a:schemeClr val="tx1"/>
              </a:solidFill>
              <a:effectLst/>
              <a:latin typeface="Arial" panose="020B0604020202020204" pitchFamily="34" charset="0"/>
              <a:ea typeface="+mj-ea"/>
              <a:cs typeface="Arial" panose="020B0604020202020204" pitchFamily="34" charset="0"/>
            </a:endParaRPr>
          </a:p>
          <a:p>
            <a:pPr>
              <a:lnSpc>
                <a:spcPts val="2000"/>
              </a:lnSpc>
              <a:spcAft>
                <a:spcPts val="1000"/>
              </a:spcAft>
            </a:pPr>
            <a:r>
              <a:rPr lang="de-DE" sz="1500" b="0" i="0" u="none" kern="1200" dirty="0" err="1">
                <a:solidFill>
                  <a:schemeClr val="tx1"/>
                </a:solidFill>
                <a:effectLst/>
                <a:latin typeface="Arial" panose="020B0604020202020204" pitchFamily="34" charset="0"/>
                <a:ea typeface="+mj-ea"/>
                <a:cs typeface="Arial" panose="020B0604020202020204" pitchFamily="34" charset="0"/>
              </a:rPr>
              <a:t>www.dvv-vhs.de</a:t>
            </a:r>
            <a:br>
              <a:rPr lang="de-DE" sz="1500" b="0" i="0" u="none" kern="1200" dirty="0">
                <a:solidFill>
                  <a:schemeClr val="tx1"/>
                </a:solidFill>
                <a:effectLst/>
                <a:latin typeface="Arial" panose="020B0604020202020204" pitchFamily="34" charset="0"/>
                <a:ea typeface="+mj-ea"/>
                <a:cs typeface="Arial" panose="020B0604020202020204" pitchFamily="34" charset="0"/>
              </a:rPr>
            </a:br>
            <a:r>
              <a:rPr lang="de-DE" sz="1500" b="0" i="0" u="none" kern="1200" dirty="0" err="1">
                <a:solidFill>
                  <a:schemeClr val="tx1"/>
                </a:solidFill>
                <a:effectLst/>
                <a:latin typeface="Arial" panose="020B0604020202020204" pitchFamily="34" charset="0"/>
                <a:ea typeface="+mj-ea"/>
                <a:cs typeface="Arial" panose="020B0604020202020204" pitchFamily="34" charset="0"/>
              </a:rPr>
              <a:t>www.volkshochschule.de</a:t>
            </a:r>
            <a:endParaRPr lang="de-DE" sz="1500" b="0" i="0" u="none" kern="1200" dirty="0">
              <a:solidFill>
                <a:schemeClr val="tx1"/>
              </a:solidFill>
              <a:effectLst/>
              <a:latin typeface="Arial" panose="020B0604020202020204" pitchFamily="34" charset="0"/>
              <a:ea typeface="+mj-ea"/>
              <a:cs typeface="Arial" panose="020B0604020202020204" pitchFamily="34" charset="0"/>
            </a:endParaRPr>
          </a:p>
        </p:txBody>
      </p:sp>
      <p:sp>
        <p:nvSpPr>
          <p:cNvPr id="10" name="Footer Placeholder 4">
            <a:extLst>
              <a:ext uri="{FF2B5EF4-FFF2-40B4-BE49-F238E27FC236}">
                <a16:creationId xmlns:a16="http://schemas.microsoft.com/office/drawing/2014/main" id="{A37E399D-183B-8B43-ADB8-BF5CB6C9D95A}"/>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
        <p:nvSpPr>
          <p:cNvPr id="12" name="Datumsplatzhalter 2">
            <a:extLst>
              <a:ext uri="{FF2B5EF4-FFF2-40B4-BE49-F238E27FC236}">
                <a16:creationId xmlns:a16="http://schemas.microsoft.com/office/drawing/2014/main" id="{7D32E7ED-7C7A-B743-A605-483A28514F8E}"/>
              </a:ext>
            </a:extLst>
          </p:cNvPr>
          <p:cNvSpPr>
            <a:spLocks noGrp="1"/>
          </p:cNvSpPr>
          <p:nvPr>
            <p:ph type="dt" sz="half" idx="2"/>
          </p:nvPr>
        </p:nvSpPr>
        <p:spPr>
          <a:xfrm>
            <a:off x="6727825" y="6406402"/>
            <a:ext cx="904875" cy="80792"/>
          </a:xfrm>
          <a:prstGeom prst="rect">
            <a:avLst/>
          </a:prstGeom>
        </p:spPr>
        <p:txBody>
          <a:bodyPr lIns="0" tIns="0" rIns="0" bIns="0"/>
          <a:lstStyle>
            <a:lvl1pPr algn="r">
              <a:defRPr sz="700">
                <a:solidFill>
                  <a:schemeClr val="bg2"/>
                </a:solidFill>
                <a:latin typeface="Arial" panose="020B0604020202020204" pitchFamily="34" charset="0"/>
                <a:cs typeface="Arial" panose="020B0604020202020204" pitchFamily="34" charset="0"/>
              </a:defRPr>
            </a:lvl1pPr>
          </a:lstStyle>
          <a:p>
            <a:endParaRPr lang="de-DE" dirty="0"/>
          </a:p>
        </p:txBody>
      </p:sp>
    </p:spTree>
    <p:extLst>
      <p:ext uri="{BB962C8B-B14F-4D97-AF65-F5344CB8AC3E}">
        <p14:creationId xmlns:p14="http://schemas.microsoft.com/office/powerpoint/2010/main" val="836963083"/>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hs-Inhalt">
    <p:spTree>
      <p:nvGrpSpPr>
        <p:cNvPr id="1" name=""/>
        <p:cNvGrpSpPr/>
        <p:nvPr/>
      </p:nvGrpSpPr>
      <p:grpSpPr>
        <a:xfrm>
          <a:off x="0" y="0"/>
          <a:ext cx="0" cy="0"/>
          <a:chOff x="0" y="0"/>
          <a:chExt cx="0" cy="0"/>
        </a:xfrm>
      </p:grpSpPr>
      <p:pic>
        <p:nvPicPr>
          <p:cNvPr id="9" name="Grafik 8">
            <a:extLst>
              <a:ext uri="{FF2B5EF4-FFF2-40B4-BE49-F238E27FC236}">
                <a16:creationId xmlns:a16="http://schemas.microsoft.com/office/drawing/2014/main" id="{6F490C96-49CA-494B-B60D-74DC9ED0EFCC}"/>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1" name="Textplatzhalter 20">
            <a:extLst>
              <a:ext uri="{FF2B5EF4-FFF2-40B4-BE49-F238E27FC236}">
                <a16:creationId xmlns:a16="http://schemas.microsoft.com/office/drawing/2014/main" id="{BEED93A5-3702-F74B-B5E4-C13B12B528E7}"/>
              </a:ext>
            </a:extLst>
          </p:cNvPr>
          <p:cNvSpPr>
            <a:spLocks noGrp="1"/>
          </p:cNvSpPr>
          <p:nvPr>
            <p:ph type="body" sz="quarter" idx="15"/>
          </p:nvPr>
        </p:nvSpPr>
        <p:spPr>
          <a:xfrm>
            <a:off x="1511300" y="2312988"/>
            <a:ext cx="6121400" cy="3636962"/>
          </a:xfrm>
          <a:prstGeom prst="rect">
            <a:avLst/>
          </a:prstGeom>
        </p:spPr>
        <p:txBody>
          <a:bodyPr lIns="0" tIns="0" rIns="0" bIns="0">
            <a:normAutofit/>
          </a:bodyPr>
          <a:lstStyle>
            <a:lvl1pPr marL="7938" indent="-7938">
              <a:lnSpc>
                <a:spcPts val="2500"/>
              </a:lnSpc>
              <a:spcBef>
                <a:spcPts val="1000"/>
              </a:spcBef>
              <a:tabLst/>
              <a:defRPr sz="2000">
                <a:solidFill>
                  <a:schemeClr val="tx1"/>
                </a:solidFill>
              </a:defRPr>
            </a:lvl1pPr>
          </a:lstStyle>
          <a:p>
            <a:pPr marL="288000" indent="-288000">
              <a:lnSpc>
                <a:spcPts val="2500"/>
              </a:lnSpc>
            </a:pPr>
            <a:endParaRPr lang="de-DE" sz="2000" dirty="0">
              <a:solidFill>
                <a:schemeClr val="tx1"/>
              </a:solidFill>
              <a:effectLst/>
              <a:latin typeface="Arial" panose="020B0604020202020204" pitchFamily="34" charset="0"/>
            </a:endParaRPr>
          </a:p>
        </p:txBody>
      </p:sp>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Arial" panose="020B0604020202020204" pitchFamily="34" charset="0"/>
                <a:cs typeface="Arial" panose="020B0604020202020204" pitchFamily="34" charset="0"/>
              </a:defRPr>
            </a:lvl1pPr>
          </a:lstStyle>
          <a:p>
            <a:r>
              <a:rPr lang="de-DE" dirty="0"/>
              <a:t>Inhalt</a:t>
            </a:r>
            <a:endParaRPr lang="en-US" dirty="0"/>
          </a:p>
        </p:txBody>
      </p:sp>
      <p:sp>
        <p:nvSpPr>
          <p:cNvPr id="30" name="Textplatzhalter 33">
            <a:extLst>
              <a:ext uri="{FF2B5EF4-FFF2-40B4-BE49-F238E27FC236}">
                <a16:creationId xmlns:a16="http://schemas.microsoft.com/office/drawing/2014/main" id="{2CD6C295-F4B6-4540-ACE3-9A317EDFDB05}"/>
              </a:ext>
            </a:extLst>
          </p:cNvPr>
          <p:cNvSpPr>
            <a:spLocks noGrp="1"/>
          </p:cNvSpPr>
          <p:nvPr>
            <p:ph type="body" sz="quarter" idx="17"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29" name="Textplatzhalter 31">
            <a:extLst>
              <a:ext uri="{FF2B5EF4-FFF2-40B4-BE49-F238E27FC236}">
                <a16:creationId xmlns:a16="http://schemas.microsoft.com/office/drawing/2014/main" id="{D5F5BAA9-525A-964F-A687-F43380607626}"/>
              </a:ext>
            </a:extLst>
          </p:cNvPr>
          <p:cNvSpPr>
            <a:spLocks noGrp="1"/>
          </p:cNvSpPr>
          <p:nvPr>
            <p:ph type="body" sz="quarter" idx="16"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3"/>
          <a:stretch>
            <a:fillRect/>
          </a:stretch>
        </p:blipFill>
        <p:spPr>
          <a:xfrm>
            <a:off x="242249" y="208359"/>
            <a:ext cx="1262701" cy="658800"/>
          </a:xfrm>
          <a:prstGeom prst="rect">
            <a:avLst/>
          </a:prstGeom>
        </p:spPr>
      </p:pic>
      <p:sp>
        <p:nvSpPr>
          <p:cNvPr id="6" name="Slide Number Placeholder 5"/>
          <p:cNvSpPr>
            <a:spLocks noGrp="1"/>
          </p:cNvSpPr>
          <p:nvPr>
            <p:ph type="sldNum" sz="quarter" idx="12"/>
          </p:nvPr>
        </p:nvSpPr>
        <p:spPr>
          <a:noFill/>
        </p:spPr>
        <p:txBody>
          <a:bodyPr/>
          <a:lstStyle>
            <a:lvl1pPr algn="ctr">
              <a:defRPr/>
            </a:lvl1pPr>
          </a:lstStyle>
          <a:p>
            <a:fld id="{E7299117-E42E-1144-B75F-DB77CB86D79A}" type="slidenum">
              <a:rPr lang="de-DE" smtClean="0"/>
              <a:pPr/>
              <a:t>‹Nr.›</a:t>
            </a:fld>
            <a:endParaRPr lang="de-DE" dirty="0"/>
          </a:p>
        </p:txBody>
      </p:sp>
      <p:sp>
        <p:nvSpPr>
          <p:cNvPr id="10" name="Footer Placeholder 4">
            <a:extLst>
              <a:ext uri="{FF2B5EF4-FFF2-40B4-BE49-F238E27FC236}">
                <a16:creationId xmlns:a16="http://schemas.microsoft.com/office/drawing/2014/main" id="{1E9B55F1-34A2-B94A-BDA3-04E493F46568}"/>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
        <p:nvSpPr>
          <p:cNvPr id="11" name="Datumsplatzhalter 2">
            <a:extLst>
              <a:ext uri="{FF2B5EF4-FFF2-40B4-BE49-F238E27FC236}">
                <a16:creationId xmlns:a16="http://schemas.microsoft.com/office/drawing/2014/main" id="{E756E84E-1386-3B4D-AA90-A324442A5DB9}"/>
              </a:ext>
            </a:extLst>
          </p:cNvPr>
          <p:cNvSpPr>
            <a:spLocks noGrp="1"/>
          </p:cNvSpPr>
          <p:nvPr>
            <p:ph type="dt" sz="half" idx="2"/>
          </p:nvPr>
        </p:nvSpPr>
        <p:spPr>
          <a:xfrm>
            <a:off x="6727825" y="6406402"/>
            <a:ext cx="904875" cy="80792"/>
          </a:xfrm>
          <a:prstGeom prst="rect">
            <a:avLst/>
          </a:prstGeom>
        </p:spPr>
        <p:txBody>
          <a:bodyPr lIns="0" tIns="0" rIns="0" bIns="0"/>
          <a:lstStyle>
            <a:lvl1pPr algn="r">
              <a:defRPr sz="700">
                <a:solidFill>
                  <a:schemeClr val="bg2"/>
                </a:solidFill>
                <a:latin typeface="Arial" panose="020B0604020202020204" pitchFamily="34" charset="0"/>
                <a:cs typeface="Arial" panose="020B0604020202020204" pitchFamily="34" charset="0"/>
              </a:defRPr>
            </a:lvl1pPr>
          </a:lstStyle>
          <a:p>
            <a:endParaRPr lang="de-DE" dirty="0"/>
          </a:p>
        </p:txBody>
      </p:sp>
    </p:spTree>
    <p:extLst>
      <p:ext uri="{BB962C8B-B14F-4D97-AF65-F5344CB8AC3E}">
        <p14:creationId xmlns:p14="http://schemas.microsoft.com/office/powerpoint/2010/main" val="468625411"/>
      </p:ext>
    </p:extLst>
  </p:cSld>
  <p:clrMapOvr>
    <a:masterClrMapping/>
  </p:clrMapOvr>
  <p:extLst>
    <p:ext uri="{DCECCB84-F9BA-43D5-87BE-67443E8EF086}">
      <p15:sldGuideLst xmlns:p15="http://schemas.microsoft.com/office/powerpoint/2012/main">
        <p15:guide id="1" orient="horz" pos="799" userDrawn="1">
          <p15:clr>
            <a:srgbClr val="FBAE40"/>
          </p15:clr>
        </p15:guide>
        <p15:guide id="2" orient="horz" pos="1457" userDrawn="1">
          <p15:clr>
            <a:srgbClr val="FBAE40"/>
          </p15:clr>
        </p15:guide>
        <p15:guide id="3" orient="horz" pos="3748" userDrawn="1">
          <p15:clr>
            <a:srgbClr val="FBAE40"/>
          </p15:clr>
        </p15:guide>
        <p15:guide id="4" orient="horz" pos="97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hs-Bulletpoints">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DDEB15D4-5F78-9544-BD78-7C6E09443F0A}"/>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Arial" panose="020B0604020202020204" pitchFamily="34" charset="0"/>
                <a:cs typeface="Arial" panose="020B0604020202020204" pitchFamily="34" charset="0"/>
              </a:defRPr>
            </a:lvl1pPr>
          </a:lstStyle>
          <a:p>
            <a:r>
              <a:rPr lang="de-DE" dirty="0"/>
              <a:t>Dies ist eine Überschrift</a:t>
            </a:r>
            <a:endParaRPr lang="en-US" dirty="0"/>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3"/>
          <a:stretch>
            <a:fillRect/>
          </a:stretch>
        </p:blipFill>
        <p:spPr>
          <a:xfrm>
            <a:off x="242249" y="208359"/>
            <a:ext cx="1262701" cy="658800"/>
          </a:xfrm>
          <a:prstGeom prst="rect">
            <a:avLst/>
          </a:prstGeom>
        </p:spPr>
      </p:pic>
      <p:sp>
        <p:nvSpPr>
          <p:cNvPr id="19" name="Textplatzhalter 18">
            <a:extLst>
              <a:ext uri="{FF2B5EF4-FFF2-40B4-BE49-F238E27FC236}">
                <a16:creationId xmlns:a16="http://schemas.microsoft.com/office/drawing/2014/main" id="{B2378AE9-2EC8-5848-BDED-61D749AA092C}"/>
              </a:ext>
            </a:extLst>
          </p:cNvPr>
          <p:cNvSpPr>
            <a:spLocks noGrp="1"/>
          </p:cNvSpPr>
          <p:nvPr>
            <p:ph type="body" sz="quarter" idx="15" hasCustomPrompt="1"/>
          </p:nvPr>
        </p:nvSpPr>
        <p:spPr>
          <a:xfrm>
            <a:off x="1511300" y="2312988"/>
            <a:ext cx="6121400" cy="3636962"/>
          </a:xfrm>
          <a:prstGeom prst="rect">
            <a:avLst/>
          </a:prstGeom>
        </p:spPr>
        <p:txBody>
          <a:bodyPr lIns="0" tIns="0" rIns="0" bIns="0">
            <a:normAutofit/>
          </a:bodyPr>
          <a:lstStyle>
            <a:lvl1pPr marL="180000" indent="-180000">
              <a:lnSpc>
                <a:spcPts val="2000"/>
              </a:lnSpc>
              <a:spcBef>
                <a:spcPts val="0"/>
              </a:spcBef>
              <a:spcAft>
                <a:spcPts val="1000"/>
              </a:spcAft>
              <a:buFont typeface="Arial" panose="020B0604020202020204" pitchFamily="34" charset="0"/>
              <a:buChar char="•"/>
              <a:defRPr sz="1500">
                <a:solidFill>
                  <a:schemeClr val="tx1"/>
                </a:solidFill>
              </a:defRPr>
            </a:lvl1pPr>
          </a:lstStyle>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Natem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adi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ilignis</a:t>
            </a:r>
            <a:r>
              <a:rPr lang="de-DE" sz="1500" b="0" dirty="0">
                <a:solidFill>
                  <a:schemeClr val="tx1"/>
                </a:solidFill>
                <a:effectLst/>
                <a:latin typeface="Arial" panose="020B0604020202020204" pitchFamily="34" charset="0"/>
              </a:rPr>
              <a:t> et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debitis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dolorior</a:t>
            </a:r>
            <a:r>
              <a:rPr lang="de-DE" sz="1500" b="0" dirty="0">
                <a:solidFill>
                  <a:schemeClr val="tx1"/>
                </a:solidFill>
                <a:effectLst/>
                <a:latin typeface="Arial" panose="020B0604020202020204" pitchFamily="34" charset="0"/>
              </a:rPr>
              <a:t> solo </a:t>
            </a:r>
            <a:br>
              <a:rPr lang="de-DE" sz="1500" b="0" dirty="0">
                <a:solidFill>
                  <a:schemeClr val="tx1"/>
                </a:solidFill>
                <a:effectLst/>
                <a:latin typeface="Arial" panose="020B0604020202020204" pitchFamily="34" charset="0"/>
              </a:rPr>
            </a:br>
            <a:r>
              <a:rPr lang="de-DE" sz="1500" b="0" dirty="0" err="1">
                <a:solidFill>
                  <a:schemeClr val="tx1"/>
                </a:solidFill>
                <a:effectLst/>
                <a:latin typeface="Arial" panose="020B0604020202020204" pitchFamily="34" charset="0"/>
              </a:rPr>
              <a:t>doluptat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velitaspel</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evel</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mos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quiatur</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Omnitio</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Ibusa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sundeli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quature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parum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nis</a:t>
            </a:r>
            <a:r>
              <a:rPr lang="de-DE" sz="1500" b="0" dirty="0">
                <a:solidFill>
                  <a:schemeClr val="tx1"/>
                </a:solidFill>
                <a:effectLst/>
                <a:latin typeface="Arial" panose="020B0604020202020204" pitchFamily="34" charset="0"/>
              </a:rPr>
              <a:t> ne </a:t>
            </a:r>
            <a:r>
              <a:rPr lang="de-DE" sz="1500" b="0" dirty="0" err="1">
                <a:solidFill>
                  <a:schemeClr val="tx1"/>
                </a:solidFill>
                <a:effectLst/>
                <a:latin typeface="Arial" panose="020B0604020202020204" pitchFamily="34" charset="0"/>
              </a:rPr>
              <a:t>nimi</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audit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comnimodi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dunt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labo</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Imus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ullamus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entumqui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natum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ipis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modi</a:t>
            </a:r>
            <a:r>
              <a:rPr lang="de-DE" sz="1500" b="0" dirty="0">
                <a:solidFill>
                  <a:schemeClr val="tx1"/>
                </a:solidFill>
                <a:effectLst/>
                <a:latin typeface="Arial" panose="020B0604020202020204" pitchFamily="34" charset="0"/>
              </a:rPr>
              <a:t> </a:t>
            </a:r>
            <a:br>
              <a:rPr lang="de-DE" sz="1500" b="0" dirty="0">
                <a:solidFill>
                  <a:schemeClr val="tx1"/>
                </a:solidFill>
                <a:effectLst/>
                <a:latin typeface="Arial" panose="020B0604020202020204" pitchFamily="34" charset="0"/>
              </a:rPr>
            </a:b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alique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aspicid</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quatiasit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entium</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eliciur</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sitia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doluptatur</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rem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latiatiam</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nus</a:t>
            </a:r>
            <a:r>
              <a:rPr lang="de-DE" sz="1500" b="0" dirty="0">
                <a:solidFill>
                  <a:schemeClr val="tx1"/>
                </a:solidFill>
                <a:effectLst/>
                <a:latin typeface="Arial" panose="020B0604020202020204" pitchFamily="34" charset="0"/>
              </a:rPr>
              <a:t> a </a:t>
            </a:r>
            <a:r>
              <a:rPr lang="de-DE" sz="1500" b="0" dirty="0" err="1">
                <a:solidFill>
                  <a:schemeClr val="tx1"/>
                </a:solidFill>
                <a:effectLst/>
                <a:latin typeface="Arial" panose="020B0604020202020204" pitchFamily="34" charset="0"/>
              </a:rPr>
              <a:t>num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faccum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cone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nonsent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enda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br>
              <a:rPr lang="de-DE" sz="1500" b="0" dirty="0">
                <a:solidFill>
                  <a:schemeClr val="tx1"/>
                </a:solidFill>
                <a:effectLst/>
                <a:latin typeface="Arial" panose="020B0604020202020204" pitchFamily="34" charset="0"/>
              </a:rPr>
            </a:br>
            <a:r>
              <a:rPr lang="de-DE" sz="1500" b="0" dirty="0" err="1">
                <a:solidFill>
                  <a:schemeClr val="tx1"/>
                </a:solidFill>
                <a:effectLst/>
                <a:latin typeface="Arial" panose="020B0604020202020204" pitchFamily="34" charset="0"/>
              </a:rPr>
              <a:t>solupis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derit</a:t>
            </a:r>
            <a:r>
              <a:rPr lang="de-DE" sz="1500" b="0" dirty="0">
                <a:solidFill>
                  <a:schemeClr val="tx1"/>
                </a:solidFill>
                <a:effectLst/>
                <a:latin typeface="Arial" panose="020B0604020202020204" pitchFamily="34" charset="0"/>
              </a:rPr>
              <a:t> la </a:t>
            </a:r>
            <a:r>
              <a:rPr lang="de-DE" sz="1500" b="0" dirty="0" err="1">
                <a:solidFill>
                  <a:schemeClr val="tx1"/>
                </a:solidFill>
                <a:effectLst/>
                <a:latin typeface="Arial" panose="020B0604020202020204" pitchFamily="34" charset="0"/>
              </a:rPr>
              <a:t>nia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velitation</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provitas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vendand</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elestiae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plicimaxime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velesti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delit</a:t>
            </a:r>
            <a:endParaRPr lang="de-DE" sz="1500" b="0" dirty="0">
              <a:solidFill>
                <a:schemeClr val="tx1"/>
              </a:solidFill>
              <a:effectLst/>
              <a:latin typeface="Arial" panose="020B0604020202020204" pitchFamily="34" charset="0"/>
            </a:endParaRPr>
          </a:p>
        </p:txBody>
      </p:sp>
      <p:sp>
        <p:nvSpPr>
          <p:cNvPr id="25" name="Textplatzhalter 20">
            <a:extLst>
              <a:ext uri="{FF2B5EF4-FFF2-40B4-BE49-F238E27FC236}">
                <a16:creationId xmlns:a16="http://schemas.microsoft.com/office/drawing/2014/main" id="{990D3BF9-CE57-7C40-8932-15F5DFA354B7}"/>
              </a:ext>
            </a:extLst>
          </p:cNvPr>
          <p:cNvSpPr>
            <a:spLocks noGrp="1"/>
          </p:cNvSpPr>
          <p:nvPr>
            <p:ph type="body" sz="quarter" idx="16" hasCustomPrompt="1"/>
          </p:nvPr>
        </p:nvSpPr>
        <p:spPr>
          <a:xfrm>
            <a:off x="1514475" y="1647612"/>
            <a:ext cx="6127750" cy="273729"/>
          </a:xfrm>
          <a:prstGeom prst="rect">
            <a:avLst/>
          </a:prstGeom>
        </p:spPr>
        <p:txBody>
          <a:bodyPr lIns="0" tIns="0" rIns="0" bIns="0">
            <a:noAutofit/>
          </a:bodyPr>
          <a:lstStyle>
            <a:lvl1pPr>
              <a:lnSpc>
                <a:spcPts val="2300"/>
              </a:lnSpc>
              <a:spcBef>
                <a:spcPts val="0"/>
              </a:spcBef>
              <a:defRPr sz="1800">
                <a:solidFill>
                  <a:schemeClr val="tx2"/>
                </a:solidFill>
              </a:defRPr>
            </a:lvl1pPr>
          </a:lstStyle>
          <a:p>
            <a:r>
              <a:rPr lang="de-DE" dirty="0"/>
              <a:t>Dies ist eine Unterüberschrift</a:t>
            </a:r>
          </a:p>
        </p:txBody>
      </p:sp>
      <p:sp>
        <p:nvSpPr>
          <p:cNvPr id="29" name="Textplatzhalter 31">
            <a:extLst>
              <a:ext uri="{FF2B5EF4-FFF2-40B4-BE49-F238E27FC236}">
                <a16:creationId xmlns:a16="http://schemas.microsoft.com/office/drawing/2014/main" id="{FF137938-3CB8-8347-B64A-F0399D765B3B}"/>
              </a:ext>
            </a:extLst>
          </p:cNvPr>
          <p:cNvSpPr>
            <a:spLocks noGrp="1"/>
          </p:cNvSpPr>
          <p:nvPr>
            <p:ph type="body" sz="quarter" idx="17"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30" name="Textplatzhalter 33">
            <a:extLst>
              <a:ext uri="{FF2B5EF4-FFF2-40B4-BE49-F238E27FC236}">
                <a16:creationId xmlns:a16="http://schemas.microsoft.com/office/drawing/2014/main" id="{417730E9-A041-FF4D-80E6-7CD53AC2A340}"/>
              </a:ext>
            </a:extLst>
          </p:cNvPr>
          <p:cNvSpPr>
            <a:spLocks noGrp="1"/>
          </p:cNvSpPr>
          <p:nvPr>
            <p:ph type="body" sz="quarter" idx="18"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12" name="Footer Placeholder 4">
            <a:extLst>
              <a:ext uri="{FF2B5EF4-FFF2-40B4-BE49-F238E27FC236}">
                <a16:creationId xmlns:a16="http://schemas.microsoft.com/office/drawing/2014/main" id="{9AF60160-8884-4B4B-B08A-DCC555A1C638}"/>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Tree>
    <p:extLst>
      <p:ext uri="{BB962C8B-B14F-4D97-AF65-F5344CB8AC3E}">
        <p14:creationId xmlns:p14="http://schemas.microsoft.com/office/powerpoint/2010/main" val="3885673521"/>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hs-Bulletpoints und Bild">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DDEB15D4-5F78-9544-BD78-7C6E09443F0A}"/>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3" name="Oval 12">
            <a:extLst>
              <a:ext uri="{FF2B5EF4-FFF2-40B4-BE49-F238E27FC236}">
                <a16:creationId xmlns:a16="http://schemas.microsoft.com/office/drawing/2014/main" id="{DEC981E4-EF24-7E4F-B20B-6CDDCFF85ECE}"/>
              </a:ext>
            </a:extLst>
          </p:cNvPr>
          <p:cNvSpPr/>
          <p:nvPr userDrawn="1"/>
        </p:nvSpPr>
        <p:spPr>
          <a:xfrm>
            <a:off x="1224600" y="6373073"/>
            <a:ext cx="180000" cy="1800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Arial" panose="020B0604020202020204" pitchFamily="34" charset="0"/>
                <a:cs typeface="Arial" panose="020B0604020202020204" pitchFamily="34" charset="0"/>
              </a:defRPr>
            </a:lvl1pPr>
          </a:lstStyle>
          <a:p>
            <a:r>
              <a:rPr lang="de-DE" dirty="0"/>
              <a:t>Dies ist eine Überschrift</a:t>
            </a:r>
            <a:endParaRPr lang="en-US" dirty="0"/>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3"/>
          <a:stretch>
            <a:fillRect/>
          </a:stretch>
        </p:blipFill>
        <p:spPr>
          <a:xfrm>
            <a:off x="242249" y="208359"/>
            <a:ext cx="1262701" cy="658800"/>
          </a:xfrm>
          <a:prstGeom prst="rect">
            <a:avLst/>
          </a:prstGeom>
        </p:spPr>
      </p:pic>
      <p:sp>
        <p:nvSpPr>
          <p:cNvPr id="17" name="Textplatzhalter 20">
            <a:extLst>
              <a:ext uri="{FF2B5EF4-FFF2-40B4-BE49-F238E27FC236}">
                <a16:creationId xmlns:a16="http://schemas.microsoft.com/office/drawing/2014/main" id="{DC3BBD4E-D6E3-F24B-AB46-25456319FAA7}"/>
              </a:ext>
            </a:extLst>
          </p:cNvPr>
          <p:cNvSpPr>
            <a:spLocks noGrp="1"/>
          </p:cNvSpPr>
          <p:nvPr>
            <p:ph type="body" sz="quarter" idx="16" hasCustomPrompt="1"/>
          </p:nvPr>
        </p:nvSpPr>
        <p:spPr>
          <a:xfrm>
            <a:off x="1514475" y="1647612"/>
            <a:ext cx="6127750" cy="273729"/>
          </a:xfrm>
          <a:prstGeom prst="rect">
            <a:avLst/>
          </a:prstGeom>
        </p:spPr>
        <p:txBody>
          <a:bodyPr lIns="0" tIns="0" rIns="0" bIns="0">
            <a:noAutofit/>
          </a:bodyPr>
          <a:lstStyle>
            <a:lvl1pPr>
              <a:lnSpc>
                <a:spcPts val="2300"/>
              </a:lnSpc>
              <a:spcBef>
                <a:spcPts val="0"/>
              </a:spcBef>
              <a:defRPr sz="1800">
                <a:solidFill>
                  <a:schemeClr val="tx2"/>
                </a:solidFill>
              </a:defRPr>
            </a:lvl1pPr>
          </a:lstStyle>
          <a:p>
            <a:r>
              <a:rPr lang="de-DE" dirty="0"/>
              <a:t>Dies ist eine Unterüberschrift</a:t>
            </a:r>
          </a:p>
        </p:txBody>
      </p:sp>
      <p:sp>
        <p:nvSpPr>
          <p:cNvPr id="19" name="Textplatzhalter 18">
            <a:extLst>
              <a:ext uri="{FF2B5EF4-FFF2-40B4-BE49-F238E27FC236}">
                <a16:creationId xmlns:a16="http://schemas.microsoft.com/office/drawing/2014/main" id="{658B0C8E-160F-834D-A72F-C7A4DF5434D0}"/>
              </a:ext>
            </a:extLst>
          </p:cNvPr>
          <p:cNvSpPr>
            <a:spLocks noGrp="1"/>
          </p:cNvSpPr>
          <p:nvPr>
            <p:ph type="body" sz="quarter" idx="17" hasCustomPrompt="1"/>
          </p:nvPr>
        </p:nvSpPr>
        <p:spPr>
          <a:xfrm>
            <a:off x="1511300" y="2312988"/>
            <a:ext cx="6127749" cy="3636962"/>
          </a:xfrm>
          <a:prstGeom prst="rect">
            <a:avLst/>
          </a:prstGeom>
        </p:spPr>
        <p:txBody>
          <a:bodyPr lIns="0" tIns="0" rIns="0" bIns="0">
            <a:normAutofit/>
          </a:bodyPr>
          <a:lstStyle>
            <a:lvl1pPr marL="180000" indent="-180000">
              <a:lnSpc>
                <a:spcPts val="2000"/>
              </a:lnSpc>
              <a:spcBef>
                <a:spcPts val="0"/>
              </a:spcBef>
              <a:spcAft>
                <a:spcPts val="1000"/>
              </a:spcAft>
              <a:buFont typeface="Arial" panose="020B0604020202020204" pitchFamily="34" charset="0"/>
              <a:buChar char="•"/>
              <a:defRPr sz="1500">
                <a:solidFill>
                  <a:schemeClr val="tx1"/>
                </a:solidFill>
              </a:defRPr>
            </a:lvl1pPr>
          </a:lstStyle>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Natem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adi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ilignis</a:t>
            </a:r>
            <a:r>
              <a:rPr lang="de-DE" sz="1500" b="0" dirty="0">
                <a:solidFill>
                  <a:schemeClr val="tx1"/>
                </a:solidFill>
                <a:effectLst/>
                <a:latin typeface="Arial" panose="020B0604020202020204" pitchFamily="34" charset="0"/>
              </a:rPr>
              <a:t> et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debitis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dolorior</a:t>
            </a:r>
            <a:r>
              <a:rPr lang="de-DE" sz="1500" b="0" dirty="0">
                <a:solidFill>
                  <a:schemeClr val="tx1"/>
                </a:solidFill>
                <a:effectLst/>
                <a:latin typeface="Arial" panose="020B0604020202020204" pitchFamily="34" charset="0"/>
              </a:rPr>
              <a:t> solo </a:t>
            </a:r>
            <a:br>
              <a:rPr lang="de-DE" sz="1500" b="0" dirty="0">
                <a:solidFill>
                  <a:schemeClr val="tx1"/>
                </a:solidFill>
                <a:effectLst/>
                <a:latin typeface="Arial" panose="020B0604020202020204" pitchFamily="34" charset="0"/>
              </a:rPr>
            </a:br>
            <a:r>
              <a:rPr lang="de-DE" sz="1500" b="0" dirty="0" err="1">
                <a:solidFill>
                  <a:schemeClr val="tx1"/>
                </a:solidFill>
                <a:effectLst/>
                <a:latin typeface="Arial" panose="020B0604020202020204" pitchFamily="34" charset="0"/>
              </a:rPr>
              <a:t>doluptat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velitaspel</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evel</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mos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quiatur</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Omnitio</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Ibusa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sundeli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quature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parum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nis</a:t>
            </a:r>
            <a:r>
              <a:rPr lang="de-DE" sz="1500" b="0" dirty="0">
                <a:solidFill>
                  <a:schemeClr val="tx1"/>
                </a:solidFill>
                <a:effectLst/>
                <a:latin typeface="Arial" panose="020B0604020202020204" pitchFamily="34" charset="0"/>
              </a:rPr>
              <a:t> ne </a:t>
            </a:r>
            <a:r>
              <a:rPr lang="de-DE" sz="1500" b="0" dirty="0" err="1">
                <a:solidFill>
                  <a:schemeClr val="tx1"/>
                </a:solidFill>
                <a:effectLst/>
                <a:latin typeface="Arial" panose="020B0604020202020204" pitchFamily="34" charset="0"/>
              </a:rPr>
              <a:t>nimi</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audit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comnimodi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dunt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labo</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Imus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ullamus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entumqui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natum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ipis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modi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alique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aspicid</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quatiasit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entium</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eliciur</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sitia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doluptatur</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rem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latiatiam</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nus</a:t>
            </a:r>
            <a:r>
              <a:rPr lang="de-DE" sz="1500" b="0" dirty="0">
                <a:solidFill>
                  <a:schemeClr val="tx1"/>
                </a:solidFill>
                <a:effectLst/>
                <a:latin typeface="Arial" panose="020B0604020202020204" pitchFamily="34" charset="0"/>
              </a:rPr>
              <a:t> a </a:t>
            </a:r>
            <a:r>
              <a:rPr lang="de-DE" sz="1500" b="0" dirty="0" err="1">
                <a:solidFill>
                  <a:schemeClr val="tx1"/>
                </a:solidFill>
                <a:effectLst/>
                <a:latin typeface="Arial" panose="020B0604020202020204" pitchFamily="34" charset="0"/>
              </a:rPr>
              <a:t>num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faccum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cone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nonsent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enda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p>
        </p:txBody>
      </p:sp>
      <p:sp>
        <p:nvSpPr>
          <p:cNvPr id="25" name="Textplatzhalter 31">
            <a:extLst>
              <a:ext uri="{FF2B5EF4-FFF2-40B4-BE49-F238E27FC236}">
                <a16:creationId xmlns:a16="http://schemas.microsoft.com/office/drawing/2014/main" id="{C755C7E3-9C46-DC4B-BD04-DC5FFEDCDA5C}"/>
              </a:ext>
            </a:extLst>
          </p:cNvPr>
          <p:cNvSpPr>
            <a:spLocks noGrp="1"/>
          </p:cNvSpPr>
          <p:nvPr>
            <p:ph type="body" sz="quarter" idx="18"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27" name="Textplatzhalter 33">
            <a:extLst>
              <a:ext uri="{FF2B5EF4-FFF2-40B4-BE49-F238E27FC236}">
                <a16:creationId xmlns:a16="http://schemas.microsoft.com/office/drawing/2014/main" id="{564F6FB4-B51D-2143-8A5F-D0223C2E9154}"/>
              </a:ext>
            </a:extLst>
          </p:cNvPr>
          <p:cNvSpPr>
            <a:spLocks noGrp="1"/>
          </p:cNvSpPr>
          <p:nvPr>
            <p:ph type="body" sz="quarter" idx="19"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15" name="Footer Placeholder 4">
            <a:extLst>
              <a:ext uri="{FF2B5EF4-FFF2-40B4-BE49-F238E27FC236}">
                <a16:creationId xmlns:a16="http://schemas.microsoft.com/office/drawing/2014/main" id="{D24D14A0-8DD2-B946-A76B-82E5372CFAA4}"/>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Tree>
    <p:extLst>
      <p:ext uri="{BB962C8B-B14F-4D97-AF65-F5344CB8AC3E}">
        <p14:creationId xmlns:p14="http://schemas.microsoft.com/office/powerpoint/2010/main" val="925498288"/>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guide id="5" pos="3515" userDrawn="1">
          <p15:clr>
            <a:srgbClr val="FBAE40"/>
          </p15:clr>
        </p15:guide>
        <p15:guide id="6" pos="335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vhs-Bulletpoints und Bild">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DEC981E4-EF24-7E4F-B20B-6CDDCFF85ECE}"/>
              </a:ext>
            </a:extLst>
          </p:cNvPr>
          <p:cNvSpPr/>
          <p:nvPr userDrawn="1"/>
        </p:nvSpPr>
        <p:spPr>
          <a:xfrm>
            <a:off x="1224600" y="6373073"/>
            <a:ext cx="180000" cy="1800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Arial" panose="020B0604020202020204" pitchFamily="34" charset="0"/>
                <a:cs typeface="Arial" panose="020B0604020202020204" pitchFamily="34" charset="0"/>
              </a:defRPr>
            </a:lvl1pPr>
          </a:lstStyle>
          <a:p>
            <a:r>
              <a:rPr lang="de-DE" dirty="0"/>
              <a:t>Dies ist eine Überschrift</a:t>
            </a:r>
            <a:endParaRPr lang="en-US" dirty="0"/>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2"/>
          <a:stretch>
            <a:fillRect/>
          </a:stretch>
        </p:blipFill>
        <p:spPr>
          <a:xfrm>
            <a:off x="242249" y="208359"/>
            <a:ext cx="1262701" cy="658800"/>
          </a:xfrm>
          <a:prstGeom prst="rect">
            <a:avLst/>
          </a:prstGeom>
        </p:spPr>
      </p:pic>
      <p:sp>
        <p:nvSpPr>
          <p:cNvPr id="25" name="Textplatzhalter 31">
            <a:extLst>
              <a:ext uri="{FF2B5EF4-FFF2-40B4-BE49-F238E27FC236}">
                <a16:creationId xmlns:a16="http://schemas.microsoft.com/office/drawing/2014/main" id="{C755C7E3-9C46-DC4B-BD04-DC5FFEDCDA5C}"/>
              </a:ext>
            </a:extLst>
          </p:cNvPr>
          <p:cNvSpPr>
            <a:spLocks noGrp="1"/>
          </p:cNvSpPr>
          <p:nvPr>
            <p:ph type="body" sz="quarter" idx="18"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27" name="Textplatzhalter 33">
            <a:extLst>
              <a:ext uri="{FF2B5EF4-FFF2-40B4-BE49-F238E27FC236}">
                <a16:creationId xmlns:a16="http://schemas.microsoft.com/office/drawing/2014/main" id="{564F6FB4-B51D-2143-8A5F-D0223C2E9154}"/>
              </a:ext>
            </a:extLst>
          </p:cNvPr>
          <p:cNvSpPr>
            <a:spLocks noGrp="1"/>
          </p:cNvSpPr>
          <p:nvPr>
            <p:ph type="body" sz="quarter" idx="19"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15" name="Footer Placeholder 4">
            <a:extLst>
              <a:ext uri="{FF2B5EF4-FFF2-40B4-BE49-F238E27FC236}">
                <a16:creationId xmlns:a16="http://schemas.microsoft.com/office/drawing/2014/main" id="{D24D14A0-8DD2-B946-A76B-82E5372CFAA4}"/>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
        <p:nvSpPr>
          <p:cNvPr id="20" name="Textplatzhalter 18">
            <a:extLst>
              <a:ext uri="{FF2B5EF4-FFF2-40B4-BE49-F238E27FC236}">
                <a16:creationId xmlns:a16="http://schemas.microsoft.com/office/drawing/2014/main" id="{D6BC7FCB-7D31-6D44-9FE3-794A626AB6D5}"/>
              </a:ext>
            </a:extLst>
          </p:cNvPr>
          <p:cNvSpPr>
            <a:spLocks noGrp="1"/>
          </p:cNvSpPr>
          <p:nvPr>
            <p:ph type="body" sz="quarter" idx="15" hasCustomPrompt="1"/>
          </p:nvPr>
        </p:nvSpPr>
        <p:spPr>
          <a:xfrm>
            <a:off x="1511300" y="2312988"/>
            <a:ext cx="6121400" cy="3636962"/>
          </a:xfrm>
          <a:prstGeom prst="rect">
            <a:avLst/>
          </a:prstGeom>
        </p:spPr>
        <p:txBody>
          <a:bodyPr lIns="0" tIns="0" rIns="0" bIns="0">
            <a:normAutofit/>
          </a:bodyPr>
          <a:lstStyle>
            <a:lvl1pPr marL="180000" indent="-180000">
              <a:lnSpc>
                <a:spcPts val="2000"/>
              </a:lnSpc>
              <a:spcBef>
                <a:spcPts val="0"/>
              </a:spcBef>
              <a:spcAft>
                <a:spcPts val="1000"/>
              </a:spcAft>
              <a:buFont typeface="Arial" panose="020B0604020202020204" pitchFamily="34" charset="0"/>
              <a:buChar char="•"/>
              <a:defRPr sz="1500">
                <a:solidFill>
                  <a:schemeClr val="tx1"/>
                </a:solidFill>
              </a:defRPr>
            </a:lvl1pPr>
          </a:lstStyle>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Natem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adi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ilignis</a:t>
            </a:r>
            <a:r>
              <a:rPr lang="de-DE" sz="1500" b="0" dirty="0">
                <a:solidFill>
                  <a:schemeClr val="tx1"/>
                </a:solidFill>
                <a:effectLst/>
                <a:latin typeface="Arial" panose="020B0604020202020204" pitchFamily="34" charset="0"/>
              </a:rPr>
              <a:t> et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debitis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dolorior</a:t>
            </a:r>
            <a:r>
              <a:rPr lang="de-DE" sz="1500" b="0" dirty="0">
                <a:solidFill>
                  <a:schemeClr val="tx1"/>
                </a:solidFill>
                <a:effectLst/>
                <a:latin typeface="Arial" panose="020B0604020202020204" pitchFamily="34" charset="0"/>
              </a:rPr>
              <a:t> solo </a:t>
            </a:r>
            <a:br>
              <a:rPr lang="de-DE" sz="1500" b="0" dirty="0">
                <a:solidFill>
                  <a:schemeClr val="tx1"/>
                </a:solidFill>
                <a:effectLst/>
                <a:latin typeface="Arial" panose="020B0604020202020204" pitchFamily="34" charset="0"/>
              </a:rPr>
            </a:br>
            <a:r>
              <a:rPr lang="de-DE" sz="1500" b="0" dirty="0" err="1">
                <a:solidFill>
                  <a:schemeClr val="tx1"/>
                </a:solidFill>
                <a:effectLst/>
                <a:latin typeface="Arial" panose="020B0604020202020204" pitchFamily="34" charset="0"/>
              </a:rPr>
              <a:t>doluptat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velitaspel</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evel</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mos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quiatur</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Omnitio</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Ibusa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sundeli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quature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parum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nis</a:t>
            </a:r>
            <a:r>
              <a:rPr lang="de-DE" sz="1500" b="0" dirty="0">
                <a:solidFill>
                  <a:schemeClr val="tx1"/>
                </a:solidFill>
                <a:effectLst/>
                <a:latin typeface="Arial" panose="020B0604020202020204" pitchFamily="34" charset="0"/>
              </a:rPr>
              <a:t> ne </a:t>
            </a:r>
            <a:r>
              <a:rPr lang="de-DE" sz="1500" b="0" dirty="0" err="1">
                <a:solidFill>
                  <a:schemeClr val="tx1"/>
                </a:solidFill>
                <a:effectLst/>
                <a:latin typeface="Arial" panose="020B0604020202020204" pitchFamily="34" charset="0"/>
              </a:rPr>
              <a:t>nimi</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audit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comnimodi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dunt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labo</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Imus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ullamus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entumqui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natum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ipis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modi</a:t>
            </a:r>
            <a:r>
              <a:rPr lang="de-DE" sz="1500" b="0" dirty="0">
                <a:solidFill>
                  <a:schemeClr val="tx1"/>
                </a:solidFill>
                <a:effectLst/>
                <a:latin typeface="Arial" panose="020B0604020202020204" pitchFamily="34" charset="0"/>
              </a:rPr>
              <a:t> </a:t>
            </a:r>
            <a:br>
              <a:rPr lang="de-DE" sz="1500" b="0" dirty="0">
                <a:solidFill>
                  <a:schemeClr val="tx1"/>
                </a:solidFill>
                <a:effectLst/>
                <a:latin typeface="Arial" panose="020B0604020202020204" pitchFamily="34" charset="0"/>
              </a:rPr>
            </a:b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alique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aspicid</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quatiasit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entium</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eliciur</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aut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sitia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doluptatur</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rem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latiatiam</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nus</a:t>
            </a:r>
            <a:r>
              <a:rPr lang="de-DE" sz="1500" b="0" dirty="0">
                <a:solidFill>
                  <a:schemeClr val="tx1"/>
                </a:solidFill>
                <a:effectLst/>
                <a:latin typeface="Arial" panose="020B0604020202020204" pitchFamily="34" charset="0"/>
              </a:rPr>
              <a:t> a </a:t>
            </a:r>
            <a:r>
              <a:rPr lang="de-DE" sz="1500" b="0" dirty="0" err="1">
                <a:solidFill>
                  <a:schemeClr val="tx1"/>
                </a:solidFill>
                <a:effectLst/>
                <a:latin typeface="Arial" panose="020B0604020202020204" pitchFamily="34" charset="0"/>
              </a:rPr>
              <a:t>num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faccum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cone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nonsent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ut</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enda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que</a:t>
            </a:r>
            <a:r>
              <a:rPr lang="de-DE" sz="1500" b="0" dirty="0">
                <a:solidFill>
                  <a:schemeClr val="tx1"/>
                </a:solidFill>
                <a:effectLst/>
                <a:latin typeface="Arial" panose="020B0604020202020204" pitchFamily="34" charset="0"/>
              </a:rPr>
              <a:t> </a:t>
            </a:r>
            <a:br>
              <a:rPr lang="de-DE" sz="1500" b="0" dirty="0">
                <a:solidFill>
                  <a:schemeClr val="tx1"/>
                </a:solidFill>
                <a:effectLst/>
                <a:latin typeface="Arial" panose="020B0604020202020204" pitchFamily="34" charset="0"/>
              </a:rPr>
            </a:br>
            <a:r>
              <a:rPr lang="de-DE" sz="1500" b="0" dirty="0" err="1">
                <a:solidFill>
                  <a:schemeClr val="tx1"/>
                </a:solidFill>
                <a:effectLst/>
                <a:latin typeface="Arial" panose="020B0604020202020204" pitchFamily="34" charset="0"/>
              </a:rPr>
              <a:t>solupis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derit</a:t>
            </a:r>
            <a:r>
              <a:rPr lang="de-DE" sz="1500" b="0" dirty="0">
                <a:solidFill>
                  <a:schemeClr val="tx1"/>
                </a:solidFill>
                <a:effectLst/>
                <a:latin typeface="Arial" panose="020B0604020202020204" pitchFamily="34" charset="0"/>
              </a:rPr>
              <a:t> la </a:t>
            </a:r>
            <a:r>
              <a:rPr lang="de-DE" sz="1500" b="0" dirty="0" err="1">
                <a:solidFill>
                  <a:schemeClr val="tx1"/>
                </a:solidFill>
                <a:effectLst/>
                <a:latin typeface="Arial" panose="020B0604020202020204" pitchFamily="34" charset="0"/>
              </a:rPr>
              <a:t>nia</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velitation</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provitas</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eum</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vendand</a:t>
            </a:r>
            <a:r>
              <a:rPr lang="de-DE" sz="1500" b="0" dirty="0">
                <a:solidFill>
                  <a:schemeClr val="tx1"/>
                </a:solidFill>
                <a:effectLst/>
                <a:latin typeface="Arial" panose="020B0604020202020204" pitchFamily="34" charset="0"/>
              </a:rPr>
              <a:t> </a:t>
            </a:r>
          </a:p>
          <a:p>
            <a:pPr marL="180000" indent="-180000">
              <a:lnSpc>
                <a:spcPts val="2000"/>
              </a:lnSpc>
              <a:spcAft>
                <a:spcPts val="1000"/>
              </a:spcAft>
              <a:buFont typeface="Arial" panose="020B0604020202020204" pitchFamily="34" charset="0"/>
              <a:buChar char="•"/>
            </a:pPr>
            <a:r>
              <a:rPr lang="de-DE" sz="1500" b="0" dirty="0" err="1">
                <a:solidFill>
                  <a:schemeClr val="tx1"/>
                </a:solidFill>
                <a:effectLst/>
                <a:latin typeface="Arial" panose="020B0604020202020204" pitchFamily="34" charset="0"/>
              </a:rPr>
              <a:t>elestiae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plicimaxime</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velesti</a:t>
            </a:r>
            <a:r>
              <a:rPr lang="de-DE" sz="1500" b="0" dirty="0">
                <a:solidFill>
                  <a:schemeClr val="tx1"/>
                </a:solidFill>
                <a:effectLst/>
                <a:latin typeface="Arial" panose="020B0604020202020204" pitchFamily="34" charset="0"/>
              </a:rPr>
              <a:t> </a:t>
            </a:r>
            <a:r>
              <a:rPr lang="de-DE" sz="1500" b="0" dirty="0" err="1">
                <a:solidFill>
                  <a:schemeClr val="tx1"/>
                </a:solidFill>
                <a:effectLst/>
                <a:latin typeface="Arial" panose="020B0604020202020204" pitchFamily="34" charset="0"/>
              </a:rPr>
              <a:t>delit</a:t>
            </a:r>
            <a:endParaRPr lang="de-DE" sz="1500" b="0" dirty="0">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22726552"/>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guide id="5" pos="3515">
          <p15:clr>
            <a:srgbClr val="FBAE40"/>
          </p15:clr>
        </p15:guide>
        <p15:guide id="6" pos="335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vhs-Bulletpoints und Bild">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DDEB15D4-5F78-9544-BD78-7C6E09443F0A}"/>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3" name="Oval 12">
            <a:extLst>
              <a:ext uri="{FF2B5EF4-FFF2-40B4-BE49-F238E27FC236}">
                <a16:creationId xmlns:a16="http://schemas.microsoft.com/office/drawing/2014/main" id="{DEC981E4-EF24-7E4F-B20B-6CDDCFF85ECE}"/>
              </a:ext>
            </a:extLst>
          </p:cNvPr>
          <p:cNvSpPr/>
          <p:nvPr userDrawn="1"/>
        </p:nvSpPr>
        <p:spPr>
          <a:xfrm>
            <a:off x="1224600" y="6373073"/>
            <a:ext cx="180000" cy="1800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3"/>
          <a:stretch>
            <a:fillRect/>
          </a:stretch>
        </p:blipFill>
        <p:spPr>
          <a:xfrm>
            <a:off x="242249" y="208359"/>
            <a:ext cx="1262701" cy="658800"/>
          </a:xfrm>
          <a:prstGeom prst="rect">
            <a:avLst/>
          </a:prstGeom>
        </p:spPr>
      </p:pic>
      <p:sp>
        <p:nvSpPr>
          <p:cNvPr id="25" name="Textplatzhalter 31">
            <a:extLst>
              <a:ext uri="{FF2B5EF4-FFF2-40B4-BE49-F238E27FC236}">
                <a16:creationId xmlns:a16="http://schemas.microsoft.com/office/drawing/2014/main" id="{C755C7E3-9C46-DC4B-BD04-DC5FFEDCDA5C}"/>
              </a:ext>
            </a:extLst>
          </p:cNvPr>
          <p:cNvSpPr>
            <a:spLocks noGrp="1"/>
          </p:cNvSpPr>
          <p:nvPr>
            <p:ph type="body" sz="quarter" idx="18"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27" name="Textplatzhalter 33">
            <a:extLst>
              <a:ext uri="{FF2B5EF4-FFF2-40B4-BE49-F238E27FC236}">
                <a16:creationId xmlns:a16="http://schemas.microsoft.com/office/drawing/2014/main" id="{564F6FB4-B51D-2143-8A5F-D0223C2E9154}"/>
              </a:ext>
            </a:extLst>
          </p:cNvPr>
          <p:cNvSpPr>
            <a:spLocks noGrp="1"/>
          </p:cNvSpPr>
          <p:nvPr>
            <p:ph type="body" sz="quarter" idx="19"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15" name="Footer Placeholder 4">
            <a:extLst>
              <a:ext uri="{FF2B5EF4-FFF2-40B4-BE49-F238E27FC236}">
                <a16:creationId xmlns:a16="http://schemas.microsoft.com/office/drawing/2014/main" id="{D24D14A0-8DD2-B946-A76B-82E5372CFAA4}"/>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
        <p:nvSpPr>
          <p:cNvPr id="16" name="Datumsplatzhalter 2">
            <a:extLst>
              <a:ext uri="{FF2B5EF4-FFF2-40B4-BE49-F238E27FC236}">
                <a16:creationId xmlns:a16="http://schemas.microsoft.com/office/drawing/2014/main" id="{6754B3F8-8E32-914B-9B3E-03457BEC53F1}"/>
              </a:ext>
            </a:extLst>
          </p:cNvPr>
          <p:cNvSpPr>
            <a:spLocks noGrp="1"/>
          </p:cNvSpPr>
          <p:nvPr>
            <p:ph type="dt" sz="half" idx="2"/>
          </p:nvPr>
        </p:nvSpPr>
        <p:spPr>
          <a:xfrm>
            <a:off x="6727825" y="6406402"/>
            <a:ext cx="904875" cy="80792"/>
          </a:xfrm>
          <a:prstGeom prst="rect">
            <a:avLst/>
          </a:prstGeom>
        </p:spPr>
        <p:txBody>
          <a:bodyPr lIns="0" tIns="0" rIns="0" bIns="0"/>
          <a:lstStyle>
            <a:lvl1pPr algn="r">
              <a:defRPr sz="700">
                <a:solidFill>
                  <a:schemeClr val="bg2"/>
                </a:solidFill>
                <a:latin typeface="Arial" panose="020B0604020202020204" pitchFamily="34" charset="0"/>
                <a:cs typeface="Arial" panose="020B0604020202020204" pitchFamily="34" charset="0"/>
              </a:defRPr>
            </a:lvl1pPr>
          </a:lstStyle>
          <a:p>
            <a:endParaRPr lang="de-DE" dirty="0"/>
          </a:p>
        </p:txBody>
      </p:sp>
    </p:spTree>
    <p:extLst>
      <p:ext uri="{BB962C8B-B14F-4D97-AF65-F5344CB8AC3E}">
        <p14:creationId xmlns:p14="http://schemas.microsoft.com/office/powerpoint/2010/main" val="3583725291"/>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guide id="5" pos="3515">
          <p15:clr>
            <a:srgbClr val="FBAE40"/>
          </p15:clr>
        </p15:guide>
        <p15:guide id="6" pos="335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hs-Bild">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DEC981E4-EF24-7E4F-B20B-6CDDCFF85ECE}"/>
              </a:ext>
            </a:extLst>
          </p:cNvPr>
          <p:cNvSpPr/>
          <p:nvPr userDrawn="1"/>
        </p:nvSpPr>
        <p:spPr>
          <a:xfrm>
            <a:off x="1224600" y="6373073"/>
            <a:ext cx="180000" cy="1800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Arial" panose="020B0604020202020204" pitchFamily="34" charset="0"/>
                <a:cs typeface="Arial" panose="020B0604020202020204" pitchFamily="34" charset="0"/>
              </a:defRPr>
            </a:lvl1pPr>
          </a:lstStyle>
          <a:p>
            <a:r>
              <a:rPr lang="de-DE" dirty="0"/>
              <a:t>Dies ist eine Überschrift</a:t>
            </a:r>
            <a:endParaRPr lang="en-US" dirty="0"/>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2"/>
          <a:stretch>
            <a:fillRect/>
          </a:stretch>
        </p:blipFill>
        <p:spPr>
          <a:xfrm>
            <a:off x="242249" y="208359"/>
            <a:ext cx="1262701" cy="658800"/>
          </a:xfrm>
          <a:prstGeom prst="rect">
            <a:avLst/>
          </a:prstGeom>
        </p:spPr>
      </p:pic>
      <p:sp>
        <p:nvSpPr>
          <p:cNvPr id="8" name="Bildplatzhalter 7">
            <a:extLst>
              <a:ext uri="{FF2B5EF4-FFF2-40B4-BE49-F238E27FC236}">
                <a16:creationId xmlns:a16="http://schemas.microsoft.com/office/drawing/2014/main" id="{7F44F05D-B033-7144-8755-29071AB1805A}"/>
              </a:ext>
            </a:extLst>
          </p:cNvPr>
          <p:cNvSpPr>
            <a:spLocks noGrp="1"/>
          </p:cNvSpPr>
          <p:nvPr>
            <p:ph type="pic" sz="quarter" idx="15"/>
          </p:nvPr>
        </p:nvSpPr>
        <p:spPr>
          <a:xfrm>
            <a:off x="1511300" y="2312988"/>
            <a:ext cx="6121399" cy="3636962"/>
          </a:xfrm>
          <a:prstGeom prst="rect">
            <a:avLst/>
          </a:prstGeom>
        </p:spPr>
        <p:txBody>
          <a:bodyPr anchor="ctr" anchorCtr="0"/>
          <a:lstStyle>
            <a:lvl1pPr algn="ctr">
              <a:defRPr/>
            </a:lvl1pPr>
          </a:lstStyle>
          <a:p>
            <a:r>
              <a:rPr lang="de-DE"/>
              <a:t>Bild durch Klicken auf Symbol hinzufügen</a:t>
            </a:r>
          </a:p>
        </p:txBody>
      </p:sp>
      <p:sp>
        <p:nvSpPr>
          <p:cNvPr id="17" name="Textplatzhalter 20">
            <a:extLst>
              <a:ext uri="{FF2B5EF4-FFF2-40B4-BE49-F238E27FC236}">
                <a16:creationId xmlns:a16="http://schemas.microsoft.com/office/drawing/2014/main" id="{73E97FFF-0F05-0844-947C-8E002111EF8F}"/>
              </a:ext>
            </a:extLst>
          </p:cNvPr>
          <p:cNvSpPr>
            <a:spLocks noGrp="1"/>
          </p:cNvSpPr>
          <p:nvPr>
            <p:ph type="body" sz="quarter" idx="16" hasCustomPrompt="1"/>
          </p:nvPr>
        </p:nvSpPr>
        <p:spPr>
          <a:xfrm>
            <a:off x="1514475" y="1647612"/>
            <a:ext cx="6127750" cy="273729"/>
          </a:xfrm>
          <a:prstGeom prst="rect">
            <a:avLst/>
          </a:prstGeom>
        </p:spPr>
        <p:txBody>
          <a:bodyPr lIns="0" tIns="0" rIns="0" bIns="0">
            <a:noAutofit/>
          </a:bodyPr>
          <a:lstStyle>
            <a:lvl1pPr>
              <a:lnSpc>
                <a:spcPts val="2300"/>
              </a:lnSpc>
              <a:spcBef>
                <a:spcPts val="0"/>
              </a:spcBef>
              <a:defRPr sz="1800">
                <a:solidFill>
                  <a:schemeClr val="tx2"/>
                </a:solidFill>
              </a:defRPr>
            </a:lvl1pPr>
          </a:lstStyle>
          <a:p>
            <a:r>
              <a:rPr lang="de-DE" dirty="0"/>
              <a:t>Dies ist eine Unterüberschrift</a:t>
            </a:r>
          </a:p>
        </p:txBody>
      </p:sp>
      <p:sp>
        <p:nvSpPr>
          <p:cNvPr id="20" name="Textplatzhalter 31">
            <a:extLst>
              <a:ext uri="{FF2B5EF4-FFF2-40B4-BE49-F238E27FC236}">
                <a16:creationId xmlns:a16="http://schemas.microsoft.com/office/drawing/2014/main" id="{71EB68B2-8655-DD48-9891-95EE50CCDF81}"/>
              </a:ext>
            </a:extLst>
          </p:cNvPr>
          <p:cNvSpPr>
            <a:spLocks noGrp="1"/>
          </p:cNvSpPr>
          <p:nvPr>
            <p:ph type="body" sz="quarter" idx="18"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21" name="Textplatzhalter 33">
            <a:extLst>
              <a:ext uri="{FF2B5EF4-FFF2-40B4-BE49-F238E27FC236}">
                <a16:creationId xmlns:a16="http://schemas.microsoft.com/office/drawing/2014/main" id="{40981EA9-D65B-794C-BA6E-28A2290EC836}"/>
              </a:ext>
            </a:extLst>
          </p:cNvPr>
          <p:cNvSpPr>
            <a:spLocks noGrp="1"/>
          </p:cNvSpPr>
          <p:nvPr>
            <p:ph type="body" sz="quarter" idx="19"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11" name="Footer Placeholder 4">
            <a:extLst>
              <a:ext uri="{FF2B5EF4-FFF2-40B4-BE49-F238E27FC236}">
                <a16:creationId xmlns:a16="http://schemas.microsoft.com/office/drawing/2014/main" id="{5533E7DA-A15B-A64A-9C2B-B6AA9E67D57E}"/>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
        <p:nvSpPr>
          <p:cNvPr id="12" name="Datumsplatzhalter 2">
            <a:extLst>
              <a:ext uri="{FF2B5EF4-FFF2-40B4-BE49-F238E27FC236}">
                <a16:creationId xmlns:a16="http://schemas.microsoft.com/office/drawing/2014/main" id="{125DB608-155D-624B-BD71-B74A1E616892}"/>
              </a:ext>
            </a:extLst>
          </p:cNvPr>
          <p:cNvSpPr>
            <a:spLocks noGrp="1"/>
          </p:cNvSpPr>
          <p:nvPr>
            <p:ph type="dt" sz="half" idx="2"/>
          </p:nvPr>
        </p:nvSpPr>
        <p:spPr>
          <a:xfrm>
            <a:off x="6727825" y="6406402"/>
            <a:ext cx="904875" cy="80792"/>
          </a:xfrm>
          <a:prstGeom prst="rect">
            <a:avLst/>
          </a:prstGeom>
        </p:spPr>
        <p:txBody>
          <a:bodyPr lIns="0" tIns="0" rIns="0" bIns="0"/>
          <a:lstStyle>
            <a:lvl1pPr algn="r">
              <a:defRPr sz="700">
                <a:solidFill>
                  <a:schemeClr val="bg2"/>
                </a:solidFill>
                <a:latin typeface="Arial" panose="020B0604020202020204" pitchFamily="34" charset="0"/>
                <a:cs typeface="Arial" panose="020B0604020202020204" pitchFamily="34" charset="0"/>
              </a:defRPr>
            </a:lvl1pPr>
          </a:lstStyle>
          <a:p>
            <a:endParaRPr lang="de-DE" dirty="0"/>
          </a:p>
        </p:txBody>
      </p:sp>
    </p:spTree>
    <p:extLst>
      <p:ext uri="{BB962C8B-B14F-4D97-AF65-F5344CB8AC3E}">
        <p14:creationId xmlns:p14="http://schemas.microsoft.com/office/powerpoint/2010/main" val="1547220125"/>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hs-Diagramm">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DEC981E4-EF24-7E4F-B20B-6CDDCFF85ECE}"/>
              </a:ext>
            </a:extLst>
          </p:cNvPr>
          <p:cNvSpPr/>
          <p:nvPr userDrawn="1"/>
        </p:nvSpPr>
        <p:spPr>
          <a:xfrm>
            <a:off x="1224600" y="6373073"/>
            <a:ext cx="180000" cy="1800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Arial" panose="020B0604020202020204" pitchFamily="34" charset="0"/>
                <a:cs typeface="Arial" panose="020B0604020202020204" pitchFamily="34" charset="0"/>
              </a:defRPr>
            </a:lvl1pPr>
          </a:lstStyle>
          <a:p>
            <a:r>
              <a:rPr lang="de-DE" dirty="0"/>
              <a:t>Dies ist eine Überschrift</a:t>
            </a:r>
            <a:endParaRPr lang="en-US" dirty="0"/>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2"/>
          <a:stretch>
            <a:fillRect/>
          </a:stretch>
        </p:blipFill>
        <p:spPr>
          <a:xfrm>
            <a:off x="242249" y="208359"/>
            <a:ext cx="1262701" cy="658800"/>
          </a:xfrm>
          <a:prstGeom prst="rect">
            <a:avLst/>
          </a:prstGeom>
        </p:spPr>
      </p:pic>
      <p:sp>
        <p:nvSpPr>
          <p:cNvPr id="4" name="Diagrammplatzhalter 3">
            <a:extLst>
              <a:ext uri="{FF2B5EF4-FFF2-40B4-BE49-F238E27FC236}">
                <a16:creationId xmlns:a16="http://schemas.microsoft.com/office/drawing/2014/main" id="{9EB10107-02B0-EF46-B856-33CEDF780D31}"/>
              </a:ext>
            </a:extLst>
          </p:cNvPr>
          <p:cNvSpPr>
            <a:spLocks noGrp="1"/>
          </p:cNvSpPr>
          <p:nvPr>
            <p:ph type="chart" sz="quarter" idx="15"/>
          </p:nvPr>
        </p:nvSpPr>
        <p:spPr>
          <a:xfrm>
            <a:off x="1511300" y="2312988"/>
            <a:ext cx="6121400" cy="3636962"/>
          </a:xfrm>
          <a:prstGeom prst="rect">
            <a:avLst/>
          </a:prstGeom>
        </p:spPr>
        <p:txBody>
          <a:bodyPr anchor="ctr" anchorCtr="0"/>
          <a:lstStyle>
            <a:lvl1pPr algn="ctr">
              <a:defRPr/>
            </a:lvl1pPr>
          </a:lstStyle>
          <a:p>
            <a:r>
              <a:rPr lang="de-DE"/>
              <a:t>Diagramm durch Klicken auf Symbol hinzufügen</a:t>
            </a:r>
            <a:endParaRPr lang="de-DE" dirty="0"/>
          </a:p>
        </p:txBody>
      </p:sp>
      <p:sp>
        <p:nvSpPr>
          <p:cNvPr id="16" name="Textplatzhalter 20">
            <a:extLst>
              <a:ext uri="{FF2B5EF4-FFF2-40B4-BE49-F238E27FC236}">
                <a16:creationId xmlns:a16="http://schemas.microsoft.com/office/drawing/2014/main" id="{5BFAA618-6EB2-1046-9521-216DD3AD3F64}"/>
              </a:ext>
            </a:extLst>
          </p:cNvPr>
          <p:cNvSpPr>
            <a:spLocks noGrp="1"/>
          </p:cNvSpPr>
          <p:nvPr>
            <p:ph type="body" sz="quarter" idx="16" hasCustomPrompt="1"/>
          </p:nvPr>
        </p:nvSpPr>
        <p:spPr>
          <a:xfrm>
            <a:off x="1514475" y="1647612"/>
            <a:ext cx="6127750" cy="273729"/>
          </a:xfrm>
          <a:prstGeom prst="rect">
            <a:avLst/>
          </a:prstGeom>
        </p:spPr>
        <p:txBody>
          <a:bodyPr lIns="0" tIns="0" rIns="0" bIns="0">
            <a:noAutofit/>
          </a:bodyPr>
          <a:lstStyle>
            <a:lvl1pPr>
              <a:lnSpc>
                <a:spcPts val="2300"/>
              </a:lnSpc>
              <a:spcBef>
                <a:spcPts val="0"/>
              </a:spcBef>
              <a:defRPr sz="1800">
                <a:solidFill>
                  <a:schemeClr val="tx2"/>
                </a:solidFill>
              </a:defRPr>
            </a:lvl1pPr>
          </a:lstStyle>
          <a:p>
            <a:r>
              <a:rPr lang="de-DE" dirty="0"/>
              <a:t>Dies ist eine Unterüberschrift</a:t>
            </a:r>
          </a:p>
        </p:txBody>
      </p:sp>
      <p:sp>
        <p:nvSpPr>
          <p:cNvPr id="21" name="Textplatzhalter 31">
            <a:extLst>
              <a:ext uri="{FF2B5EF4-FFF2-40B4-BE49-F238E27FC236}">
                <a16:creationId xmlns:a16="http://schemas.microsoft.com/office/drawing/2014/main" id="{55C3196B-984B-7D4F-A8C7-D29E2C37A7CF}"/>
              </a:ext>
            </a:extLst>
          </p:cNvPr>
          <p:cNvSpPr>
            <a:spLocks noGrp="1"/>
          </p:cNvSpPr>
          <p:nvPr>
            <p:ph type="body" sz="quarter" idx="18"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22" name="Textplatzhalter 33">
            <a:extLst>
              <a:ext uri="{FF2B5EF4-FFF2-40B4-BE49-F238E27FC236}">
                <a16:creationId xmlns:a16="http://schemas.microsoft.com/office/drawing/2014/main" id="{3A270430-5B22-CF4F-8C16-CA27C7A5B8F2}"/>
              </a:ext>
            </a:extLst>
          </p:cNvPr>
          <p:cNvSpPr>
            <a:spLocks noGrp="1"/>
          </p:cNvSpPr>
          <p:nvPr>
            <p:ph type="body" sz="quarter" idx="19"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11" name="Footer Placeholder 4">
            <a:extLst>
              <a:ext uri="{FF2B5EF4-FFF2-40B4-BE49-F238E27FC236}">
                <a16:creationId xmlns:a16="http://schemas.microsoft.com/office/drawing/2014/main" id="{3420E9E5-FF96-0B43-AF0D-BDA1A348644C}"/>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
        <p:nvSpPr>
          <p:cNvPr id="12" name="Datumsplatzhalter 2">
            <a:extLst>
              <a:ext uri="{FF2B5EF4-FFF2-40B4-BE49-F238E27FC236}">
                <a16:creationId xmlns:a16="http://schemas.microsoft.com/office/drawing/2014/main" id="{9831F5E9-3B29-1749-8FCE-0175DD13FC88}"/>
              </a:ext>
            </a:extLst>
          </p:cNvPr>
          <p:cNvSpPr>
            <a:spLocks noGrp="1"/>
          </p:cNvSpPr>
          <p:nvPr>
            <p:ph type="dt" sz="half" idx="2"/>
          </p:nvPr>
        </p:nvSpPr>
        <p:spPr>
          <a:xfrm>
            <a:off x="6727825" y="6406402"/>
            <a:ext cx="904875" cy="80792"/>
          </a:xfrm>
          <a:prstGeom prst="rect">
            <a:avLst/>
          </a:prstGeom>
        </p:spPr>
        <p:txBody>
          <a:bodyPr lIns="0" tIns="0" rIns="0" bIns="0"/>
          <a:lstStyle>
            <a:lvl1pPr algn="r">
              <a:defRPr sz="700">
                <a:solidFill>
                  <a:schemeClr val="bg2"/>
                </a:solidFill>
                <a:latin typeface="Arial" panose="020B0604020202020204" pitchFamily="34" charset="0"/>
                <a:cs typeface="Arial" panose="020B0604020202020204" pitchFamily="34" charset="0"/>
              </a:defRPr>
            </a:lvl1pPr>
          </a:lstStyle>
          <a:p>
            <a:endParaRPr lang="de-DE" dirty="0"/>
          </a:p>
        </p:txBody>
      </p:sp>
    </p:spTree>
    <p:extLst>
      <p:ext uri="{BB962C8B-B14F-4D97-AF65-F5344CB8AC3E}">
        <p14:creationId xmlns:p14="http://schemas.microsoft.com/office/powerpoint/2010/main" val="2945686628"/>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guide id="5" pos="3515">
          <p15:clr>
            <a:srgbClr val="FBAE40"/>
          </p15:clr>
        </p15:guide>
        <p15:guide id="6" pos="335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vhs-Diagramm">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DEC981E4-EF24-7E4F-B20B-6CDDCFF85ECE}"/>
              </a:ext>
            </a:extLst>
          </p:cNvPr>
          <p:cNvSpPr/>
          <p:nvPr userDrawn="1"/>
        </p:nvSpPr>
        <p:spPr>
          <a:xfrm>
            <a:off x="1224600" y="6373073"/>
            <a:ext cx="180000" cy="1800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a:xfrm>
            <a:off x="1511300" y="1184276"/>
            <a:ext cx="6121400" cy="428263"/>
          </a:xfrm>
          <a:prstGeom prst="rect">
            <a:avLst/>
          </a:prstGeom>
        </p:spPr>
        <p:txBody>
          <a:bodyPr lIns="0" tIns="0" rIns="0" bIns="0" anchor="t" anchorCtr="0"/>
          <a:lstStyle>
            <a:lvl1pPr algn="l">
              <a:lnSpc>
                <a:spcPts val="3500"/>
              </a:lnSpc>
              <a:defRPr sz="3000" b="1" i="0">
                <a:solidFill>
                  <a:schemeClr val="bg2"/>
                </a:solidFill>
                <a:latin typeface="Arial" panose="020B0604020202020204" pitchFamily="34" charset="0"/>
                <a:cs typeface="Arial" panose="020B0604020202020204" pitchFamily="34" charset="0"/>
              </a:defRPr>
            </a:lvl1pPr>
          </a:lstStyle>
          <a:p>
            <a:r>
              <a:rPr lang="de-DE" dirty="0"/>
              <a:t>Dies ist eine Überschrift</a:t>
            </a:r>
            <a:endParaRPr lang="en-US" dirty="0"/>
          </a:p>
        </p:txBody>
      </p:sp>
      <p:sp>
        <p:nvSpPr>
          <p:cNvPr id="6" name="Slide Number Placeholder 5"/>
          <p:cNvSpPr>
            <a:spLocks noGrp="1"/>
          </p:cNvSpPr>
          <p:nvPr>
            <p:ph type="sldNum" sz="quarter" idx="12"/>
          </p:nvPr>
        </p:nvSpPr>
        <p:spPr/>
        <p:txBody>
          <a:bodyPr/>
          <a:lstStyle>
            <a:lvl1pPr algn="ctr">
              <a:defRPr/>
            </a:lvl1pPr>
          </a:lstStyle>
          <a:p>
            <a:fld id="{E7299117-E42E-1144-B75F-DB77CB86D79A}" type="slidenum">
              <a:rPr lang="de-DE" smtClean="0"/>
              <a:pPr/>
              <a:t>‹Nr.›</a:t>
            </a:fld>
            <a:endParaRPr lang="de-DE" dirty="0"/>
          </a:p>
        </p:txBody>
      </p:sp>
      <p:pic>
        <p:nvPicPr>
          <p:cNvPr id="14" name="Grafik 13">
            <a:extLst>
              <a:ext uri="{FF2B5EF4-FFF2-40B4-BE49-F238E27FC236}">
                <a16:creationId xmlns:a16="http://schemas.microsoft.com/office/drawing/2014/main" id="{225F1BDB-FB8D-A84C-8A98-6133058BBBCC}"/>
              </a:ext>
            </a:extLst>
          </p:cNvPr>
          <p:cNvPicPr>
            <a:picLocks noChangeAspect="1"/>
          </p:cNvPicPr>
          <p:nvPr userDrawn="1"/>
        </p:nvPicPr>
        <p:blipFill>
          <a:blip r:embed="rId2"/>
          <a:stretch>
            <a:fillRect/>
          </a:stretch>
        </p:blipFill>
        <p:spPr>
          <a:xfrm>
            <a:off x="242249" y="208359"/>
            <a:ext cx="1262701" cy="658800"/>
          </a:xfrm>
          <a:prstGeom prst="rect">
            <a:avLst/>
          </a:prstGeom>
        </p:spPr>
      </p:pic>
      <p:sp>
        <p:nvSpPr>
          <p:cNvPr id="16" name="Textplatzhalter 20">
            <a:extLst>
              <a:ext uri="{FF2B5EF4-FFF2-40B4-BE49-F238E27FC236}">
                <a16:creationId xmlns:a16="http://schemas.microsoft.com/office/drawing/2014/main" id="{5BFAA618-6EB2-1046-9521-216DD3AD3F64}"/>
              </a:ext>
            </a:extLst>
          </p:cNvPr>
          <p:cNvSpPr>
            <a:spLocks noGrp="1"/>
          </p:cNvSpPr>
          <p:nvPr>
            <p:ph type="body" sz="quarter" idx="16" hasCustomPrompt="1"/>
          </p:nvPr>
        </p:nvSpPr>
        <p:spPr>
          <a:xfrm>
            <a:off x="1514475" y="1647612"/>
            <a:ext cx="6127750" cy="273729"/>
          </a:xfrm>
          <a:prstGeom prst="rect">
            <a:avLst/>
          </a:prstGeom>
        </p:spPr>
        <p:txBody>
          <a:bodyPr lIns="0" tIns="0" rIns="0" bIns="0">
            <a:noAutofit/>
          </a:bodyPr>
          <a:lstStyle>
            <a:lvl1pPr>
              <a:lnSpc>
                <a:spcPts val="2300"/>
              </a:lnSpc>
              <a:spcBef>
                <a:spcPts val="0"/>
              </a:spcBef>
              <a:defRPr sz="1800">
                <a:solidFill>
                  <a:schemeClr val="tx2"/>
                </a:solidFill>
              </a:defRPr>
            </a:lvl1pPr>
          </a:lstStyle>
          <a:p>
            <a:r>
              <a:rPr lang="de-DE" dirty="0"/>
              <a:t>Dies ist eine Unterüberschrift</a:t>
            </a:r>
          </a:p>
        </p:txBody>
      </p:sp>
      <p:sp>
        <p:nvSpPr>
          <p:cNvPr id="21" name="Textplatzhalter 31">
            <a:extLst>
              <a:ext uri="{FF2B5EF4-FFF2-40B4-BE49-F238E27FC236}">
                <a16:creationId xmlns:a16="http://schemas.microsoft.com/office/drawing/2014/main" id="{55C3196B-984B-7D4F-A8C7-D29E2C37A7CF}"/>
              </a:ext>
            </a:extLst>
          </p:cNvPr>
          <p:cNvSpPr>
            <a:spLocks noGrp="1"/>
          </p:cNvSpPr>
          <p:nvPr>
            <p:ph type="body" sz="quarter" idx="18" hasCustomPrompt="1"/>
          </p:nvPr>
        </p:nvSpPr>
        <p:spPr>
          <a:xfrm>
            <a:off x="1514475" y="400050"/>
            <a:ext cx="3057525" cy="145424"/>
          </a:xfrm>
          <a:prstGeom prst="rect">
            <a:avLst/>
          </a:prstGeom>
        </p:spPr>
        <p:txBody>
          <a:bodyPr vert="horz" wrap="square" lIns="0" tIns="0" rIns="0" bIns="0" anchor="b" anchorCtr="0">
            <a:spAutoFit/>
          </a:bodyPr>
          <a:lstStyle>
            <a:lvl1pPr>
              <a:defRPr>
                <a:solidFill>
                  <a:schemeClr val="tx2"/>
                </a:solidFill>
              </a:defRPr>
            </a:lvl1pPr>
          </a:lstStyle>
          <a:p>
            <a:r>
              <a:rPr lang="de-DE" dirty="0"/>
              <a:t>Deutscher</a:t>
            </a:r>
          </a:p>
        </p:txBody>
      </p:sp>
      <p:sp>
        <p:nvSpPr>
          <p:cNvPr id="22" name="Textplatzhalter 33">
            <a:extLst>
              <a:ext uri="{FF2B5EF4-FFF2-40B4-BE49-F238E27FC236}">
                <a16:creationId xmlns:a16="http://schemas.microsoft.com/office/drawing/2014/main" id="{3A270430-5B22-CF4F-8C16-CA27C7A5B8F2}"/>
              </a:ext>
            </a:extLst>
          </p:cNvPr>
          <p:cNvSpPr>
            <a:spLocks noGrp="1"/>
          </p:cNvSpPr>
          <p:nvPr>
            <p:ph type="body" sz="quarter" idx="19" hasCustomPrompt="1"/>
          </p:nvPr>
        </p:nvSpPr>
        <p:spPr>
          <a:xfrm>
            <a:off x="1514475" y="559984"/>
            <a:ext cx="3057525" cy="145424"/>
          </a:xfrm>
          <a:prstGeom prst="rect">
            <a:avLst/>
          </a:prstGeom>
        </p:spPr>
        <p:txBody>
          <a:bodyPr vert="horz" lIns="0" tIns="0" rIns="0" bIns="0" anchor="b" anchorCtr="0">
            <a:noAutofit/>
          </a:bodyPr>
          <a:lstStyle>
            <a:lvl1pPr>
              <a:defRPr>
                <a:solidFill>
                  <a:schemeClr val="bg2"/>
                </a:solidFill>
              </a:defRPr>
            </a:lvl1pPr>
          </a:lstStyle>
          <a:p>
            <a:r>
              <a:rPr lang="de-DE" dirty="0"/>
              <a:t>Volkshochschul-Verband</a:t>
            </a:r>
          </a:p>
        </p:txBody>
      </p:sp>
      <p:sp>
        <p:nvSpPr>
          <p:cNvPr id="11" name="Footer Placeholder 4">
            <a:extLst>
              <a:ext uri="{FF2B5EF4-FFF2-40B4-BE49-F238E27FC236}">
                <a16:creationId xmlns:a16="http://schemas.microsoft.com/office/drawing/2014/main" id="{3420E9E5-FF96-0B43-AF0D-BDA1A348644C}"/>
              </a:ext>
            </a:extLst>
          </p:cNvPr>
          <p:cNvSpPr>
            <a:spLocks noGrp="1"/>
          </p:cNvSpPr>
          <p:nvPr>
            <p:ph type="ftr" sz="quarter" idx="3"/>
          </p:nvPr>
        </p:nvSpPr>
        <p:spPr>
          <a:xfrm>
            <a:off x="1504950" y="6406402"/>
            <a:ext cx="5048250" cy="107722"/>
          </a:xfrm>
          <a:prstGeom prst="rect">
            <a:avLst/>
          </a:prstGeom>
        </p:spPr>
        <p:txBody>
          <a:bodyPr vert="horz" wrap="square" lIns="0" tIns="0" rIns="0" bIns="0" rtlCol="0" anchor="ctr">
            <a:spAutoFit/>
          </a:bodyPr>
          <a:lstStyle>
            <a:lvl1pPr algn="l">
              <a:defRPr sz="700">
                <a:solidFill>
                  <a:schemeClr val="bg2"/>
                </a:solidFill>
                <a:latin typeface="Arial" panose="020B0604020202020204" pitchFamily="34" charset="0"/>
                <a:cs typeface="Arial" panose="020B0604020202020204" pitchFamily="34" charset="0"/>
              </a:defRPr>
            </a:lvl1pPr>
          </a:lstStyle>
          <a:p>
            <a:r>
              <a:rPr lang="de-DE"/>
              <a:t>Impressum</a:t>
            </a:r>
            <a:endParaRPr lang="de-DE" dirty="0"/>
          </a:p>
        </p:txBody>
      </p:sp>
      <p:sp>
        <p:nvSpPr>
          <p:cNvPr id="12" name="Datumsplatzhalter 2">
            <a:extLst>
              <a:ext uri="{FF2B5EF4-FFF2-40B4-BE49-F238E27FC236}">
                <a16:creationId xmlns:a16="http://schemas.microsoft.com/office/drawing/2014/main" id="{9831F5E9-3B29-1749-8FCE-0175DD13FC88}"/>
              </a:ext>
            </a:extLst>
          </p:cNvPr>
          <p:cNvSpPr>
            <a:spLocks noGrp="1"/>
          </p:cNvSpPr>
          <p:nvPr>
            <p:ph type="dt" sz="half" idx="2"/>
          </p:nvPr>
        </p:nvSpPr>
        <p:spPr>
          <a:xfrm>
            <a:off x="6727825" y="6406402"/>
            <a:ext cx="904875" cy="80792"/>
          </a:xfrm>
          <a:prstGeom prst="rect">
            <a:avLst/>
          </a:prstGeom>
        </p:spPr>
        <p:txBody>
          <a:bodyPr lIns="0" tIns="0" rIns="0" bIns="0"/>
          <a:lstStyle>
            <a:lvl1pPr algn="r">
              <a:defRPr sz="700">
                <a:solidFill>
                  <a:schemeClr val="bg2"/>
                </a:solidFill>
                <a:latin typeface="Arial" panose="020B0604020202020204" pitchFamily="34" charset="0"/>
                <a:cs typeface="Arial" panose="020B0604020202020204" pitchFamily="34" charset="0"/>
              </a:defRPr>
            </a:lvl1pPr>
          </a:lstStyle>
          <a:p>
            <a:endParaRPr lang="de-DE" dirty="0"/>
          </a:p>
        </p:txBody>
      </p:sp>
    </p:spTree>
    <p:extLst>
      <p:ext uri="{BB962C8B-B14F-4D97-AF65-F5344CB8AC3E}">
        <p14:creationId xmlns:p14="http://schemas.microsoft.com/office/powerpoint/2010/main" val="3707100380"/>
      </p:ext>
    </p:extLst>
  </p:cSld>
  <p:clrMapOvr>
    <a:masterClrMapping/>
  </p:clrMapOvr>
  <p:extLst>
    <p:ext uri="{DCECCB84-F9BA-43D5-87BE-67443E8EF086}">
      <p15:sldGuideLst xmlns:p15="http://schemas.microsoft.com/office/powerpoint/2012/main">
        <p15:guide id="1" orient="horz" pos="799">
          <p15:clr>
            <a:srgbClr val="FBAE40"/>
          </p15:clr>
        </p15:guide>
        <p15:guide id="2" orient="horz" pos="1457">
          <p15:clr>
            <a:srgbClr val="FBAE40"/>
          </p15:clr>
        </p15:guide>
        <p15:guide id="3" orient="horz" pos="3748">
          <p15:clr>
            <a:srgbClr val="FBAE40"/>
          </p15:clr>
        </p15:guide>
        <p15:guide id="4" orient="horz" pos="972">
          <p15:clr>
            <a:srgbClr val="FBAE40"/>
          </p15:clr>
        </p15:guide>
        <p15:guide id="5" pos="3515">
          <p15:clr>
            <a:srgbClr val="FBAE40"/>
          </p15:clr>
        </p15:guide>
        <p15:guide id="6" pos="335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7" name="Oval 26">
            <a:extLst>
              <a:ext uri="{FF2B5EF4-FFF2-40B4-BE49-F238E27FC236}">
                <a16:creationId xmlns:a16="http://schemas.microsoft.com/office/drawing/2014/main" id="{8ADD38F5-24C0-EB48-AF94-308CB4FAA0FB}"/>
              </a:ext>
            </a:extLst>
          </p:cNvPr>
          <p:cNvSpPr/>
          <p:nvPr userDrawn="1"/>
        </p:nvSpPr>
        <p:spPr>
          <a:xfrm>
            <a:off x="1224600" y="6373073"/>
            <a:ext cx="180000" cy="1800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Footer Placeholder 4"/>
          <p:cNvSpPr>
            <a:spLocks noGrp="1"/>
          </p:cNvSpPr>
          <p:nvPr>
            <p:ph type="ftr" sz="quarter" idx="3"/>
          </p:nvPr>
        </p:nvSpPr>
        <p:spPr>
          <a:xfrm>
            <a:off x="1504950" y="6398708"/>
            <a:ext cx="5048250" cy="123111"/>
          </a:xfrm>
          <a:prstGeom prst="rect">
            <a:avLst/>
          </a:prstGeom>
        </p:spPr>
        <p:txBody>
          <a:bodyPr vert="horz" wrap="square" lIns="0" tIns="0" rIns="0" bIns="0" rtlCol="0" anchor="ctr">
            <a:spAutoFit/>
          </a:bodyPr>
          <a:lstStyle>
            <a:lvl1pPr algn="l">
              <a:defRPr sz="800">
                <a:solidFill>
                  <a:schemeClr val="bg2"/>
                </a:solidFill>
                <a:latin typeface="Arial" panose="020B0604020202020204" pitchFamily="34" charset="0"/>
                <a:cs typeface="Arial" panose="020B0604020202020204" pitchFamily="34" charset="0"/>
              </a:defRPr>
            </a:lvl1pPr>
          </a:lstStyle>
          <a:p>
            <a:r>
              <a:rPr lang="de-DE"/>
              <a:t>Impressum</a:t>
            </a:r>
            <a:endParaRPr lang="de-DE" sz="800" dirty="0"/>
          </a:p>
        </p:txBody>
      </p:sp>
      <p:sp>
        <p:nvSpPr>
          <p:cNvPr id="6" name="Slide Number Placeholder 5"/>
          <p:cNvSpPr>
            <a:spLocks noGrp="1"/>
          </p:cNvSpPr>
          <p:nvPr>
            <p:ph type="sldNum" sz="quarter" idx="4"/>
          </p:nvPr>
        </p:nvSpPr>
        <p:spPr>
          <a:xfrm>
            <a:off x="1225851" y="6416907"/>
            <a:ext cx="177499" cy="92333"/>
          </a:xfrm>
          <a:prstGeom prst="rect">
            <a:avLst/>
          </a:prstGeom>
        </p:spPr>
        <p:txBody>
          <a:bodyPr vert="horz" wrap="none" lIns="0" tIns="0" rIns="0" bIns="0" rtlCol="0" anchor="ctr">
            <a:noAutofit/>
          </a:bodyPr>
          <a:lstStyle>
            <a:lvl1pPr algn="l">
              <a:defRPr sz="600">
                <a:solidFill>
                  <a:schemeClr val="bg1"/>
                </a:solidFill>
                <a:latin typeface="Arial" panose="020B0604020202020204" pitchFamily="34" charset="0"/>
                <a:cs typeface="Arial" panose="020B0604020202020204" pitchFamily="34" charset="0"/>
              </a:defRPr>
            </a:lvl1pPr>
          </a:lstStyle>
          <a:p>
            <a:fld id="{E7299117-E42E-1144-B75F-DB77CB86D79A}" type="slidenum">
              <a:rPr lang="de-DE" smtClean="0"/>
              <a:pPr/>
              <a:t>‹Nr.›</a:t>
            </a:fld>
            <a:endParaRPr lang="de-DE" dirty="0"/>
          </a:p>
        </p:txBody>
      </p:sp>
      <p:pic>
        <p:nvPicPr>
          <p:cNvPr id="15" name="Grafik 14">
            <a:extLst>
              <a:ext uri="{FF2B5EF4-FFF2-40B4-BE49-F238E27FC236}">
                <a16:creationId xmlns:a16="http://schemas.microsoft.com/office/drawing/2014/main" id="{B44B1FEB-DE31-1D4C-AF17-0F30CE81259C}"/>
              </a:ext>
            </a:extLst>
          </p:cNvPr>
          <p:cNvPicPr>
            <a:picLocks noChangeAspect="1"/>
          </p:cNvPicPr>
          <p:nvPr userDrawn="1"/>
        </p:nvPicPr>
        <p:blipFill>
          <a:blip r:embed="rId12"/>
          <a:stretch>
            <a:fillRect/>
          </a:stretch>
        </p:blipFill>
        <p:spPr>
          <a:xfrm>
            <a:off x="242249" y="208359"/>
            <a:ext cx="1262701" cy="658800"/>
          </a:xfrm>
          <a:prstGeom prst="rect">
            <a:avLst/>
          </a:prstGeom>
        </p:spPr>
      </p:pic>
      <p:pic>
        <p:nvPicPr>
          <p:cNvPr id="1026" name="Picture 2">
            <a:extLst>
              <a:ext uri="{FF2B5EF4-FFF2-40B4-BE49-F238E27FC236}">
                <a16:creationId xmlns:a16="http://schemas.microsoft.com/office/drawing/2014/main" id="{85F04162-068D-4430-A8FF-AFA4798DFC6E}"/>
              </a:ext>
            </a:extLst>
          </p:cNvPr>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r="22284"/>
          <a:stretch/>
        </p:blipFill>
        <p:spPr bwMode="auto">
          <a:xfrm>
            <a:off x="7204118" y="336096"/>
            <a:ext cx="1153914" cy="395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4532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8" r:id="rId5"/>
    <p:sldLayoutId id="2147483669" r:id="rId6"/>
    <p:sldLayoutId id="2147483665" r:id="rId7"/>
    <p:sldLayoutId id="2147483666" r:id="rId8"/>
    <p:sldLayoutId id="2147483670" r:id="rId9"/>
    <p:sldLayoutId id="2147483667" r:id="rId10"/>
  </p:sldLayoutIdLst>
  <p:hf hdr="0" dt="0"/>
  <p:txStyles>
    <p:titleStyle>
      <a:lvl1pPr algn="l" defTabSz="914400" rtl="0" eaLnBrk="1" latinLnBrk="0" hangingPunct="1">
        <a:lnSpc>
          <a:spcPct val="90000"/>
        </a:lnSpc>
        <a:spcBef>
          <a:spcPct val="0"/>
        </a:spcBef>
        <a:buNone/>
        <a:defRPr sz="1050" kern="1200">
          <a:solidFill>
            <a:schemeClr val="bg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05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414" userDrawn="1">
          <p15:clr>
            <a:srgbClr val="F26B43"/>
          </p15:clr>
        </p15:guide>
        <p15:guide id="3" pos="272" userDrawn="1">
          <p15:clr>
            <a:srgbClr val="F26B43"/>
          </p15:clr>
        </p15:guide>
        <p15:guide id="4" orient="horz" pos="232" userDrawn="1">
          <p15:clr>
            <a:srgbClr val="F26B43"/>
          </p15:clr>
        </p15:guide>
        <p15:guide id="5" pos="884" userDrawn="1">
          <p15:clr>
            <a:srgbClr val="F26B43"/>
          </p15:clr>
        </p15:guide>
        <p15:guide id="6" pos="952" userDrawn="1">
          <p15:clr>
            <a:srgbClr val="F26B43"/>
          </p15:clr>
        </p15:guide>
        <p15:guide id="7" orient="horz" pos="324" userDrawn="1">
          <p15:clr>
            <a:srgbClr val="F26B43"/>
          </p15:clr>
        </p15:guide>
        <p15:guide id="9" orient="horz" pos="424" userDrawn="1">
          <p15:clr>
            <a:srgbClr val="F26B43"/>
          </p15:clr>
        </p15:guide>
        <p15:guide id="10" orient="horz" pos="4088" userDrawn="1">
          <p15:clr>
            <a:srgbClr val="F26B43"/>
          </p15:clr>
        </p15:guide>
        <p15:guide id="11" pos="480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orrectiv.org/faktencheck/hintergrund/2022/02/22/diese-falschinformationen-und-geruechte-kursieren-zum-ukraine-russland-konflikt"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hyperlink" Target="https://www.mimikama.at/ukraine-krise/" TargetMode="External"/><Relationship Id="rId4" Type="http://schemas.openxmlformats.org/officeDocument/2006/relationships/hyperlink" Target="https://www.dw.com/de/diese-fakes-kursieren-zum-ukraine-krieg/a-61332196"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funk.net/channel/mrwissen2go-geschichte-12024/der-ukrainekonflikt-die-geschichte-dahinter-1788141" TargetMode="External"/><Relationship Id="rId3" Type="http://schemas.openxmlformats.org/officeDocument/2006/relationships/hyperlink" Target="https://www.klicksafe.de/fileadmin/cms/download/pdf/klicksafe_Materialien/Lehrer_Allgemein/klicksafe-Infoblatt_Krieg-in-der-Ukraine_Lehrkr%C3%A4fte_2022.pdf" TargetMode="External"/><Relationship Id="rId7" Type="http://schemas.openxmlformats.org/officeDocument/2006/relationships/hyperlink" Target="https://reporter4you.de/lernmodul-putins-krieg-im-unterricht/"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hyperlink" Target="https://www.medienbildungshub.de/zwischen-echt-und-gefaket-kriegsbilder-in-unserer-wahrnehmung/" TargetMode="External"/><Relationship Id="rId5" Type="http://schemas.openxmlformats.org/officeDocument/2006/relationships/hyperlink" Target="https://digitale-helden.de/angebote/webinare/recherchekompetenz-in-kriegszeiten-aufzeichnung/" TargetMode="External"/><Relationship Id="rId4" Type="http://schemas.openxmlformats.org/officeDocument/2006/relationships/hyperlink" Target="https://www.lpb-bw.de/mit-kindern-ueber-krieg-sprechen"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fragfinn.de/kindernachrichten/" TargetMode="External"/><Relationship Id="rId7" Type="http://schemas.openxmlformats.org/officeDocument/2006/relationships/image" Target="../media/image11.sv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hyperlink" Target="https://www.kika.de/erwachsene/aktuelles/mit-kindern-ueber-krieg-in-ukraine-sprechen-100.html" TargetMode="External"/><Relationship Id="rId4" Type="http://schemas.openxmlformats.org/officeDocument/2006/relationships/hyperlink" Target="https://www.flimmo.de/redtext/101380/Krieg-in-Europa"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volkshochschule.de/medienkultur"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7.jpeg"/><Relationship Id="rId5" Type="http://schemas.openxmlformats.org/officeDocument/2006/relationships/hyperlink" Target="mailto:medienkulturcampus@dvv-vhs.de" TargetMode="External"/><Relationship Id="rId4" Type="http://schemas.openxmlformats.org/officeDocument/2006/relationships/hyperlink" Target="http://www.volkshochschule.d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lpb-bw.de/chronik-ukrainekonflikt"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https://www.volkshochschule.de/verbandswelt/projekte/politische_jugendbildung/formulare/formular-download-modulbox.ph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zeit.de/digital/2021-12/tiktok-algorithmus-funktionsweise-geheim-dokumente"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hyperlink" Target="https://www.tiktok.com/transparency/de-de/netzdg-2021-2/" TargetMode="External"/><Relationship Id="rId5" Type="http://schemas.openxmlformats.org/officeDocument/2006/relationships/hyperlink" Target="https://netzpolitik.org/2022/zensur-auf-social-media-tiktok-kappt-den-informationsfluss-nach-russland/" TargetMode="External"/><Relationship Id="rId4" Type="http://schemas.openxmlformats.org/officeDocument/2006/relationships/hyperlink" Target="https://twitter.com/stokel/status/1498912142724055042"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klicksafe.de/materialien/folge-4-wie-koennen-wir-unser-digitales-wohlbefinden-steigern" TargetMode="External"/><Relationship Id="rId7" Type="http://schemas.openxmlformats.org/officeDocument/2006/relationships/image" Target="../media/image11.sv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UMdes5ETx9Q" TargetMode="External"/><Relationship Id="rId7" Type="http://schemas.openxmlformats.org/officeDocument/2006/relationships/image" Target="../media/image9.sv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hyperlink" Target="https://netzpolitik.org/2022/durchbruch-eu-einigt-sich-auf-digitale-dienste-gesetz/" TargetMode="External"/><Relationship Id="rId4" Type="http://schemas.openxmlformats.org/officeDocument/2006/relationships/hyperlink" Target="https://www.dw.com/de/warum-der-kampf-gegen-desinformation-auf-tiktok-nicht-so-leicht-ist/a-61094706"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twitter.com/DefenceU/status/1502526143806726145?ref_src=twsrc%5etfw|twcamp%5etweetembed|twterm%5e1502526143806726145|twgr%5e|twcon%5es1_&amp;ref_url=about:srcdoc"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s://www.youtube.com/watch?v=Ryhd99JgYC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a:extLst>
              <a:ext uri="{FF2B5EF4-FFF2-40B4-BE49-F238E27FC236}">
                <a16:creationId xmlns:a16="http://schemas.microsoft.com/office/drawing/2014/main" id="{B00D68F7-CADA-4749-9A0F-94D960ADED71}"/>
              </a:ext>
            </a:extLst>
          </p:cNvPr>
          <p:cNvSpPr>
            <a:spLocks noGrp="1"/>
          </p:cNvSpPr>
          <p:nvPr>
            <p:ph type="body" sz="quarter" idx="11"/>
          </p:nvPr>
        </p:nvSpPr>
        <p:spPr/>
        <p:txBody>
          <a:bodyPr/>
          <a:lstStyle/>
          <a:p>
            <a:r>
              <a:rPr lang="de-DE" dirty="0"/>
              <a:t>Deutscher</a:t>
            </a:r>
          </a:p>
        </p:txBody>
      </p:sp>
      <p:sp>
        <p:nvSpPr>
          <p:cNvPr id="5" name="Textplatzhalter 4">
            <a:extLst>
              <a:ext uri="{FF2B5EF4-FFF2-40B4-BE49-F238E27FC236}">
                <a16:creationId xmlns:a16="http://schemas.microsoft.com/office/drawing/2014/main" id="{A121AB43-F04A-4645-870E-CBAA4E97EF4F}"/>
              </a:ext>
            </a:extLst>
          </p:cNvPr>
          <p:cNvSpPr>
            <a:spLocks noGrp="1"/>
          </p:cNvSpPr>
          <p:nvPr>
            <p:ph type="body" sz="quarter" idx="12"/>
          </p:nvPr>
        </p:nvSpPr>
        <p:spPr/>
        <p:txBody>
          <a:bodyPr/>
          <a:lstStyle/>
          <a:p>
            <a:r>
              <a:rPr lang="de-DE" dirty="0"/>
              <a:t>Volkshochschul-Verband</a:t>
            </a:r>
          </a:p>
        </p:txBody>
      </p:sp>
      <p:sp>
        <p:nvSpPr>
          <p:cNvPr id="11" name="Titel 10">
            <a:extLst>
              <a:ext uri="{FF2B5EF4-FFF2-40B4-BE49-F238E27FC236}">
                <a16:creationId xmlns:a16="http://schemas.microsoft.com/office/drawing/2014/main" id="{F64826F5-ABB0-4F94-AB82-472460A5F448}"/>
              </a:ext>
            </a:extLst>
          </p:cNvPr>
          <p:cNvSpPr>
            <a:spLocks noGrp="1"/>
          </p:cNvSpPr>
          <p:nvPr>
            <p:ph type="ctrTitle"/>
          </p:nvPr>
        </p:nvSpPr>
        <p:spPr>
          <a:xfrm>
            <a:off x="2630631" y="3214868"/>
            <a:ext cx="3882737" cy="428263"/>
          </a:xfrm>
        </p:spPr>
        <p:txBody>
          <a:bodyPr/>
          <a:lstStyle/>
          <a:p>
            <a:r>
              <a:rPr lang="de-DE" dirty="0"/>
              <a:t>Krieg und Medien</a:t>
            </a:r>
          </a:p>
        </p:txBody>
      </p:sp>
      <p:sp>
        <p:nvSpPr>
          <p:cNvPr id="6" name="Textplatzhalter 8">
            <a:extLst>
              <a:ext uri="{FF2B5EF4-FFF2-40B4-BE49-F238E27FC236}">
                <a16:creationId xmlns:a16="http://schemas.microsoft.com/office/drawing/2014/main" id="{8DC206F1-0E0F-4674-A075-DA5F97D3CD59}"/>
              </a:ext>
            </a:extLst>
          </p:cNvPr>
          <p:cNvSpPr txBox="1">
            <a:spLocks/>
          </p:cNvSpPr>
          <p:nvPr/>
        </p:nvSpPr>
        <p:spPr>
          <a:xfrm>
            <a:off x="2230106" y="3897980"/>
            <a:ext cx="4910203" cy="42826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05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de-DE" sz="2000" b="1" dirty="0">
                <a:solidFill>
                  <a:srgbClr val="002859"/>
                </a:solidFill>
              </a:rPr>
              <a:t>Zum Umgang mit Desinformation und (Kriegs-)Propaganda </a:t>
            </a:r>
          </a:p>
        </p:txBody>
      </p:sp>
      <p:sp>
        <p:nvSpPr>
          <p:cNvPr id="7" name="Titel 10">
            <a:extLst>
              <a:ext uri="{FF2B5EF4-FFF2-40B4-BE49-F238E27FC236}">
                <a16:creationId xmlns:a16="http://schemas.microsoft.com/office/drawing/2014/main" id="{FB253F8C-2ED0-1E46-4A1C-8BF92548DB28}"/>
              </a:ext>
            </a:extLst>
          </p:cNvPr>
          <p:cNvSpPr txBox="1">
            <a:spLocks/>
          </p:cNvSpPr>
          <p:nvPr/>
        </p:nvSpPr>
        <p:spPr>
          <a:xfrm>
            <a:off x="2743841" y="2182780"/>
            <a:ext cx="3656318" cy="428263"/>
          </a:xfrm>
          <a:prstGeom prst="rect">
            <a:avLst/>
          </a:prstGeom>
        </p:spPr>
        <p:txBody>
          <a:bodyPr lIns="0" tIns="0" rIns="0" bIns="0" anchor="t" anchorCtr="0"/>
          <a:lstStyle>
            <a:lvl1pPr algn="ctr" defTabSz="914400" rtl="0" eaLnBrk="1" latinLnBrk="0" hangingPunct="1">
              <a:lnSpc>
                <a:spcPct val="90000"/>
              </a:lnSpc>
              <a:spcBef>
                <a:spcPct val="0"/>
              </a:spcBef>
              <a:buNone/>
              <a:defRPr sz="3500" b="1" i="0" kern="1200">
                <a:solidFill>
                  <a:schemeClr val="bg2"/>
                </a:solidFill>
                <a:latin typeface="Arial" panose="020B0604020202020204" pitchFamily="34" charset="0"/>
                <a:ea typeface="+mj-ea"/>
                <a:cs typeface="Arial" panose="020B0604020202020204" pitchFamily="34" charset="0"/>
              </a:defRPr>
            </a:lvl1pPr>
          </a:lstStyle>
          <a:p>
            <a:r>
              <a:rPr lang="de-DE" sz="3200" dirty="0">
                <a:solidFill>
                  <a:schemeClr val="tx2"/>
                </a:solidFill>
              </a:rPr>
              <a:t>Ergänzung zur Modulbox: </a:t>
            </a:r>
          </a:p>
        </p:txBody>
      </p:sp>
    </p:spTree>
    <p:extLst>
      <p:ext uri="{BB962C8B-B14F-4D97-AF65-F5344CB8AC3E}">
        <p14:creationId xmlns:p14="http://schemas.microsoft.com/office/powerpoint/2010/main" val="331559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74EA0D-B52A-09ED-4ABF-12DDFA8D4609}"/>
              </a:ext>
            </a:extLst>
          </p:cNvPr>
          <p:cNvSpPr>
            <a:spLocks noGrp="1"/>
          </p:cNvSpPr>
          <p:nvPr>
            <p:ph type="ctrTitle"/>
          </p:nvPr>
        </p:nvSpPr>
        <p:spPr/>
        <p:txBody>
          <a:bodyPr/>
          <a:lstStyle/>
          <a:p>
            <a:pPr marL="514350" indent="-514350">
              <a:buFont typeface="+mj-lt"/>
              <a:buAutoNum type="alphaLcPeriod" startAt="3"/>
            </a:pPr>
            <a:r>
              <a:rPr lang="de-DE" dirty="0"/>
              <a:t>Beispiele Desinformation</a:t>
            </a:r>
          </a:p>
        </p:txBody>
      </p:sp>
      <p:sp>
        <p:nvSpPr>
          <p:cNvPr id="3" name="Foliennummernplatzhalter 2">
            <a:extLst>
              <a:ext uri="{FF2B5EF4-FFF2-40B4-BE49-F238E27FC236}">
                <a16:creationId xmlns:a16="http://schemas.microsoft.com/office/drawing/2014/main" id="{4E0AD35E-F9F0-128C-228C-5FBEB83F4C33}"/>
              </a:ext>
            </a:extLst>
          </p:cNvPr>
          <p:cNvSpPr>
            <a:spLocks noGrp="1"/>
          </p:cNvSpPr>
          <p:nvPr>
            <p:ph type="sldNum" sz="quarter" idx="12"/>
          </p:nvPr>
        </p:nvSpPr>
        <p:spPr/>
        <p:txBody>
          <a:bodyPr/>
          <a:lstStyle/>
          <a:p>
            <a:fld id="{E7299117-E42E-1144-B75F-DB77CB86D79A}" type="slidenum">
              <a:rPr lang="de-DE" smtClean="0"/>
              <a:pPr/>
              <a:t>9</a:t>
            </a:fld>
            <a:endParaRPr lang="de-DE" dirty="0"/>
          </a:p>
        </p:txBody>
      </p:sp>
      <p:sp>
        <p:nvSpPr>
          <p:cNvPr id="5" name="Textplatzhalter 4">
            <a:extLst>
              <a:ext uri="{FF2B5EF4-FFF2-40B4-BE49-F238E27FC236}">
                <a16:creationId xmlns:a16="http://schemas.microsoft.com/office/drawing/2014/main" id="{BFDA741D-65ED-137A-DF4B-FA2669BD0A23}"/>
              </a:ext>
            </a:extLst>
          </p:cNvPr>
          <p:cNvSpPr>
            <a:spLocks noGrp="1"/>
          </p:cNvSpPr>
          <p:nvPr>
            <p:ph type="body" sz="quarter" idx="17"/>
          </p:nvPr>
        </p:nvSpPr>
        <p:spPr>
          <a:xfrm>
            <a:off x="1511300" y="2177592"/>
            <a:ext cx="6553047" cy="3772358"/>
          </a:xfrm>
        </p:spPr>
        <p:txBody>
          <a:bodyPr>
            <a:noAutofit/>
          </a:bodyPr>
          <a:lstStyle/>
          <a:p>
            <a:pPr marL="0" indent="0">
              <a:lnSpc>
                <a:spcPct val="100000"/>
              </a:lnSpc>
              <a:spcAft>
                <a:spcPts val="800"/>
              </a:spcAft>
              <a:buNone/>
            </a:pPr>
            <a:r>
              <a:rPr lang="de-DE" sz="1400" dirty="0">
                <a:solidFill>
                  <a:schemeClr val="tx1">
                    <a:lumMod val="75000"/>
                  </a:schemeClr>
                </a:solidFill>
                <a:latin typeface="Arial"/>
                <a:cs typeface="Arial"/>
              </a:rPr>
              <a:t>Eine plattformspezifische Besonderheit bei </a:t>
            </a:r>
            <a:r>
              <a:rPr lang="de-DE" sz="1400" dirty="0" err="1">
                <a:solidFill>
                  <a:schemeClr val="tx1">
                    <a:lumMod val="75000"/>
                  </a:schemeClr>
                </a:solidFill>
                <a:latin typeface="Arial"/>
                <a:cs typeface="Arial"/>
              </a:rPr>
              <a:t>TikTok</a:t>
            </a:r>
            <a:r>
              <a:rPr lang="de-DE" sz="1400" dirty="0">
                <a:solidFill>
                  <a:schemeClr val="tx1">
                    <a:lumMod val="75000"/>
                  </a:schemeClr>
                </a:solidFill>
                <a:latin typeface="Arial"/>
                <a:cs typeface="Arial"/>
              </a:rPr>
              <a:t> ist die Verwendung von Popmusik zu oftmals verwackeltem Amateur-Bildmaterial aus dem Kriegsgebiet, von der User*innen sich offenbar Popularität erhoffen. Der Wahrheitsgehalt dieser Aufnahmen lässt sich meist nicht oder sehr schwer überprüfen. Aufgrund der Dynamik des Geschehens ist es ratsam, aktuelle Beispiele für Desinformation auf Faktencheckseiten, die fortlaufend aktualisiert werden, zu überprüfen: </a:t>
            </a:r>
          </a:p>
          <a:p>
            <a:pPr lvl="1">
              <a:lnSpc>
                <a:spcPct val="100000"/>
              </a:lnSpc>
              <a:spcAft>
                <a:spcPts val="800"/>
              </a:spcAft>
              <a:buClr>
                <a:srgbClr val="4BA02D"/>
              </a:buClr>
            </a:pPr>
            <a:r>
              <a:rPr lang="de-DE" sz="1400" b="1" dirty="0">
                <a:solidFill>
                  <a:schemeClr val="tx1">
                    <a:lumMod val="75000"/>
                  </a:schemeClr>
                </a:solidFill>
                <a:latin typeface="Arial"/>
                <a:cs typeface="Arial"/>
              </a:rPr>
              <a:t>Correctiv</a:t>
            </a:r>
            <a:r>
              <a:rPr lang="de-DE" sz="1400" dirty="0">
                <a:solidFill>
                  <a:schemeClr val="tx1">
                    <a:lumMod val="75000"/>
                  </a:schemeClr>
                </a:solidFill>
                <a:latin typeface="Arial"/>
                <a:cs typeface="Arial"/>
              </a:rPr>
              <a:t>: Diese Falschinformationen und Gerüchte kursieren zum Russland-Ukraine-Krieg (</a:t>
            </a:r>
            <a:r>
              <a:rPr lang="de-DE" sz="1400" dirty="0">
                <a:solidFill>
                  <a:schemeClr val="tx1">
                    <a:lumMod val="75000"/>
                  </a:schemeClr>
                </a:solidFill>
                <a:latin typeface="Arial"/>
                <a:cs typeface="Arial"/>
                <a:hlinkClick r:id="rId3"/>
              </a:rPr>
              <a:t>Link</a:t>
            </a:r>
            <a:r>
              <a:rPr lang="de-DE" sz="1400" dirty="0">
                <a:solidFill>
                  <a:schemeClr val="tx1">
                    <a:lumMod val="75000"/>
                  </a:schemeClr>
                </a:solidFill>
                <a:latin typeface="Arial"/>
                <a:cs typeface="Arial"/>
              </a:rPr>
              <a:t>)</a:t>
            </a:r>
          </a:p>
          <a:p>
            <a:pPr lvl="1">
              <a:lnSpc>
                <a:spcPct val="100000"/>
              </a:lnSpc>
              <a:spcAft>
                <a:spcPts val="800"/>
              </a:spcAft>
              <a:buClr>
                <a:srgbClr val="4BA02D"/>
              </a:buClr>
            </a:pPr>
            <a:r>
              <a:rPr lang="de-DE" sz="1400" b="1" dirty="0">
                <a:solidFill>
                  <a:schemeClr val="tx1">
                    <a:lumMod val="75000"/>
                  </a:schemeClr>
                </a:solidFill>
                <a:latin typeface="Arial"/>
                <a:cs typeface="Arial"/>
              </a:rPr>
              <a:t>Deutsche Welle</a:t>
            </a:r>
            <a:r>
              <a:rPr lang="de-DE" sz="1400" dirty="0">
                <a:solidFill>
                  <a:schemeClr val="tx1">
                    <a:lumMod val="75000"/>
                  </a:schemeClr>
                </a:solidFill>
                <a:latin typeface="Arial"/>
                <a:cs typeface="Arial"/>
              </a:rPr>
              <a:t>: Diese Fakes kursieren zum Ukraine-Krieg; Faktencheck: Propaganda und Fakes im Ukraine-Krieg (</a:t>
            </a:r>
            <a:r>
              <a:rPr lang="de-DE" sz="1400" dirty="0">
                <a:solidFill>
                  <a:schemeClr val="tx1">
                    <a:lumMod val="75000"/>
                  </a:schemeClr>
                </a:solidFill>
                <a:latin typeface="Arial"/>
                <a:cs typeface="Arial"/>
                <a:hlinkClick r:id="rId4"/>
              </a:rPr>
              <a:t>Link</a:t>
            </a:r>
            <a:r>
              <a:rPr lang="de-DE" sz="1400" dirty="0">
                <a:solidFill>
                  <a:schemeClr val="tx1">
                    <a:lumMod val="75000"/>
                  </a:schemeClr>
                </a:solidFill>
                <a:latin typeface="Arial"/>
                <a:cs typeface="Arial"/>
              </a:rPr>
              <a:t>)</a:t>
            </a:r>
          </a:p>
          <a:p>
            <a:pPr lvl="1">
              <a:lnSpc>
                <a:spcPct val="100000"/>
              </a:lnSpc>
              <a:spcAft>
                <a:spcPts val="800"/>
              </a:spcAft>
              <a:buClr>
                <a:srgbClr val="4BA02D"/>
              </a:buClr>
            </a:pPr>
            <a:r>
              <a:rPr lang="de-DE" sz="1400" b="1" dirty="0">
                <a:solidFill>
                  <a:schemeClr val="tx1">
                    <a:lumMod val="75000"/>
                  </a:schemeClr>
                </a:solidFill>
                <a:latin typeface="Arial"/>
                <a:cs typeface="Arial"/>
              </a:rPr>
              <a:t>Mimikama</a:t>
            </a:r>
            <a:r>
              <a:rPr lang="de-DE" sz="1400" dirty="0">
                <a:solidFill>
                  <a:schemeClr val="tx1">
                    <a:lumMod val="75000"/>
                  </a:schemeClr>
                </a:solidFill>
                <a:latin typeface="Arial"/>
                <a:cs typeface="Arial"/>
              </a:rPr>
              <a:t>: Faktenchecks zur Ukraine-Krise (</a:t>
            </a:r>
            <a:r>
              <a:rPr lang="de-DE" sz="1400" dirty="0">
                <a:solidFill>
                  <a:schemeClr val="tx1">
                    <a:lumMod val="75000"/>
                  </a:schemeClr>
                </a:solidFill>
                <a:latin typeface="Arial"/>
                <a:cs typeface="Arial"/>
                <a:hlinkClick r:id="rId5"/>
              </a:rPr>
              <a:t>Link</a:t>
            </a:r>
            <a:r>
              <a:rPr lang="de-DE" sz="1400" dirty="0">
                <a:solidFill>
                  <a:schemeClr val="tx1">
                    <a:lumMod val="75000"/>
                  </a:schemeClr>
                </a:solidFill>
                <a:latin typeface="Arial"/>
                <a:cs typeface="Arial"/>
              </a:rPr>
              <a:t>)</a:t>
            </a:r>
          </a:p>
          <a:p>
            <a:pPr marL="0" indent="-48600">
              <a:lnSpc>
                <a:spcPct val="100000"/>
              </a:lnSpc>
              <a:spcAft>
                <a:spcPts val="800"/>
              </a:spcAft>
              <a:buClr>
                <a:srgbClr val="4BA02D"/>
              </a:buClr>
              <a:buNone/>
            </a:pPr>
            <a:r>
              <a:rPr lang="de-DE" sz="1400" dirty="0">
                <a:solidFill>
                  <a:schemeClr val="tx1">
                    <a:lumMod val="75000"/>
                  </a:schemeClr>
                </a:solidFill>
                <a:latin typeface="Arial"/>
                <a:cs typeface="Arial"/>
              </a:rPr>
              <a:t>Allgemeine Informationen zu Motiven für Fake News und deren Verbreitung finden sich auch in der</a:t>
            </a:r>
            <a:r>
              <a:rPr lang="de-DE" sz="1400" dirty="0">
                <a:solidFill>
                  <a:schemeClr val="tx2"/>
                </a:solidFill>
                <a:latin typeface="Arial"/>
                <a:cs typeface="Arial"/>
              </a:rPr>
              <a:t> Modulbox „Zum Umgang mit Hate Speech und Fake News“ in Modul II Kapitel f und g</a:t>
            </a:r>
            <a:r>
              <a:rPr lang="de-DE" sz="1400" dirty="0">
                <a:solidFill>
                  <a:schemeClr val="tx1">
                    <a:lumMod val="75000"/>
                  </a:schemeClr>
                </a:solidFill>
                <a:latin typeface="Arial"/>
                <a:cs typeface="Arial"/>
              </a:rPr>
              <a:t>.</a:t>
            </a:r>
          </a:p>
        </p:txBody>
      </p:sp>
      <p:sp>
        <p:nvSpPr>
          <p:cNvPr id="6" name="Textplatzhalter 5">
            <a:extLst>
              <a:ext uri="{FF2B5EF4-FFF2-40B4-BE49-F238E27FC236}">
                <a16:creationId xmlns:a16="http://schemas.microsoft.com/office/drawing/2014/main" id="{6A95AA8A-5396-8131-47ED-8F64C5927443}"/>
              </a:ext>
            </a:extLst>
          </p:cNvPr>
          <p:cNvSpPr>
            <a:spLocks noGrp="1"/>
          </p:cNvSpPr>
          <p:nvPr>
            <p:ph type="body" sz="quarter" idx="18"/>
          </p:nvPr>
        </p:nvSpPr>
        <p:spPr/>
        <p:txBody>
          <a:bodyPr/>
          <a:lstStyle/>
          <a:p>
            <a:r>
              <a:rPr lang="de-DE" dirty="0"/>
              <a:t>Deutscher</a:t>
            </a:r>
          </a:p>
        </p:txBody>
      </p:sp>
      <p:sp>
        <p:nvSpPr>
          <p:cNvPr id="7" name="Textplatzhalter 6">
            <a:extLst>
              <a:ext uri="{FF2B5EF4-FFF2-40B4-BE49-F238E27FC236}">
                <a16:creationId xmlns:a16="http://schemas.microsoft.com/office/drawing/2014/main" id="{FA1FD2FA-C64A-334B-FBD1-48F2191258D6}"/>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65EFC9B5-368F-BED3-2FE1-50707D710397}"/>
              </a:ext>
            </a:extLst>
          </p:cNvPr>
          <p:cNvSpPr>
            <a:spLocks noGrp="1"/>
          </p:cNvSpPr>
          <p:nvPr>
            <p:ph type="ftr" sz="quarter" idx="3"/>
          </p:nvPr>
        </p:nvSpPr>
        <p:spPr>
          <a:xfrm>
            <a:off x="1504950" y="6398708"/>
            <a:ext cx="5048250" cy="123111"/>
          </a:xfrm>
        </p:spPr>
        <p:txBody>
          <a:bodyPr/>
          <a:lstStyle/>
          <a:p>
            <a:r>
              <a:rPr lang="de-DE" sz="800" dirty="0"/>
              <a:t>Beispiele Desinformation</a:t>
            </a:r>
          </a:p>
        </p:txBody>
      </p:sp>
    </p:spTree>
    <p:extLst>
      <p:ext uri="{BB962C8B-B14F-4D97-AF65-F5344CB8AC3E}">
        <p14:creationId xmlns:p14="http://schemas.microsoft.com/office/powerpoint/2010/main" val="2673904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0159A2-1CC2-D12B-D213-EF9BB4BF424D}"/>
              </a:ext>
            </a:extLst>
          </p:cNvPr>
          <p:cNvSpPr>
            <a:spLocks noGrp="1"/>
          </p:cNvSpPr>
          <p:nvPr>
            <p:ph type="ctrTitle"/>
          </p:nvPr>
        </p:nvSpPr>
        <p:spPr>
          <a:xfrm>
            <a:off x="1511299" y="1184276"/>
            <a:ext cx="6683131" cy="428263"/>
          </a:xfrm>
        </p:spPr>
        <p:txBody>
          <a:bodyPr/>
          <a:lstStyle/>
          <a:p>
            <a:pPr marL="514350" indent="-514350">
              <a:buFont typeface="+mj-lt"/>
              <a:buAutoNum type="alphaLcPeriod" startAt="4"/>
            </a:pPr>
            <a:r>
              <a:rPr lang="de-DE" sz="2400" dirty="0"/>
              <a:t>Materialien für die pädagogische Arbeit</a:t>
            </a:r>
          </a:p>
        </p:txBody>
      </p:sp>
      <p:sp>
        <p:nvSpPr>
          <p:cNvPr id="3" name="Foliennummernplatzhalter 2">
            <a:extLst>
              <a:ext uri="{FF2B5EF4-FFF2-40B4-BE49-F238E27FC236}">
                <a16:creationId xmlns:a16="http://schemas.microsoft.com/office/drawing/2014/main" id="{DA991A31-78D0-78BD-B01B-9E6FFADAD2D7}"/>
              </a:ext>
            </a:extLst>
          </p:cNvPr>
          <p:cNvSpPr>
            <a:spLocks noGrp="1"/>
          </p:cNvSpPr>
          <p:nvPr>
            <p:ph type="sldNum" sz="quarter" idx="12"/>
          </p:nvPr>
        </p:nvSpPr>
        <p:spPr/>
        <p:txBody>
          <a:bodyPr/>
          <a:lstStyle/>
          <a:p>
            <a:fld id="{E7299117-E42E-1144-B75F-DB77CB86D79A}" type="slidenum">
              <a:rPr lang="de-DE" smtClean="0"/>
              <a:pPr/>
              <a:t>10</a:t>
            </a:fld>
            <a:endParaRPr lang="de-DE" dirty="0"/>
          </a:p>
        </p:txBody>
      </p:sp>
      <p:sp>
        <p:nvSpPr>
          <p:cNvPr id="5" name="Textplatzhalter 4">
            <a:extLst>
              <a:ext uri="{FF2B5EF4-FFF2-40B4-BE49-F238E27FC236}">
                <a16:creationId xmlns:a16="http://schemas.microsoft.com/office/drawing/2014/main" id="{319A3B4F-653F-F514-74DD-3AD935CD0A95}"/>
              </a:ext>
            </a:extLst>
          </p:cNvPr>
          <p:cNvSpPr>
            <a:spLocks noGrp="1"/>
          </p:cNvSpPr>
          <p:nvPr>
            <p:ph type="body" sz="quarter" idx="17"/>
          </p:nvPr>
        </p:nvSpPr>
        <p:spPr>
          <a:xfrm>
            <a:off x="1511300" y="1875934"/>
            <a:ext cx="6917592" cy="4530468"/>
          </a:xfrm>
        </p:spPr>
        <p:txBody>
          <a:bodyPr>
            <a:noAutofit/>
          </a:bodyPr>
          <a:lstStyle/>
          <a:p>
            <a:pPr marL="0" indent="0">
              <a:lnSpc>
                <a:spcPts val="1350"/>
              </a:lnSpc>
              <a:spcBef>
                <a:spcPts val="600"/>
              </a:spcBef>
              <a:spcAft>
                <a:spcPts val="600"/>
              </a:spcAft>
              <a:buClr>
                <a:srgbClr val="4BA02D"/>
              </a:buClr>
              <a:buNone/>
            </a:pPr>
            <a:r>
              <a:rPr lang="de-DE" sz="1200" dirty="0">
                <a:solidFill>
                  <a:schemeClr val="tx1">
                    <a:lumMod val="75000"/>
                  </a:schemeClr>
                </a:solidFill>
              </a:rPr>
              <a:t>Folgende Angebote bieten Materialen für die pädagogische Arbeit in dem Themenfeld: </a:t>
            </a:r>
          </a:p>
          <a:p>
            <a:pPr>
              <a:lnSpc>
                <a:spcPts val="1350"/>
              </a:lnSpc>
              <a:spcBef>
                <a:spcPts val="600"/>
              </a:spcBef>
              <a:spcAft>
                <a:spcPts val="600"/>
              </a:spcAft>
              <a:buClr>
                <a:srgbClr val="4BA02D"/>
              </a:buClr>
            </a:pPr>
            <a:r>
              <a:rPr lang="de-DE" sz="1200" dirty="0">
                <a:solidFill>
                  <a:schemeClr val="tx1">
                    <a:lumMod val="75000"/>
                  </a:schemeClr>
                </a:solidFill>
              </a:rPr>
              <a:t>Das </a:t>
            </a:r>
            <a:r>
              <a:rPr lang="de-DE" sz="1200" dirty="0">
                <a:solidFill>
                  <a:schemeClr val="tx1">
                    <a:lumMod val="75000"/>
                  </a:schemeClr>
                </a:solidFill>
                <a:hlinkClick r:id="rId3"/>
              </a:rPr>
              <a:t>„Infoblatt für Lehrkräfte“ </a:t>
            </a:r>
            <a:r>
              <a:rPr lang="de-DE" sz="1200" dirty="0">
                <a:solidFill>
                  <a:schemeClr val="tx1">
                    <a:lumMod val="75000"/>
                  </a:schemeClr>
                </a:solidFill>
              </a:rPr>
              <a:t>von </a:t>
            </a:r>
            <a:r>
              <a:rPr lang="de-DE" sz="1200" b="1" dirty="0">
                <a:solidFill>
                  <a:schemeClr val="tx1">
                    <a:lumMod val="75000"/>
                  </a:schemeClr>
                </a:solidFill>
              </a:rPr>
              <a:t>klicksafe</a:t>
            </a:r>
            <a:r>
              <a:rPr lang="de-DE" sz="1200" dirty="0">
                <a:solidFill>
                  <a:schemeClr val="tx1">
                    <a:lumMod val="75000"/>
                  </a:schemeClr>
                </a:solidFill>
              </a:rPr>
              <a:t> enthält Informationen, wie Lehrende den Krieg thematisieren können, Anregungen für die Gestaltung von Unterrichtseinheiten zu Desinformation sowie Tipps für gezielte Auszeiten von Social Media und Links zu Hilfeangeboten für Jugendliche.</a:t>
            </a:r>
          </a:p>
          <a:p>
            <a:pPr>
              <a:lnSpc>
                <a:spcPts val="1350"/>
              </a:lnSpc>
              <a:spcBef>
                <a:spcPts val="600"/>
              </a:spcBef>
              <a:spcAft>
                <a:spcPts val="600"/>
              </a:spcAft>
              <a:buClr>
                <a:srgbClr val="4BA02D"/>
              </a:buClr>
            </a:pPr>
            <a:r>
              <a:rPr lang="de-DE" sz="1200" dirty="0">
                <a:solidFill>
                  <a:schemeClr val="tx1">
                    <a:lumMod val="75000"/>
                  </a:schemeClr>
                </a:solidFill>
              </a:rPr>
              <a:t>Die </a:t>
            </a:r>
            <a:r>
              <a:rPr lang="de-DE" sz="1200" b="1" dirty="0">
                <a:solidFill>
                  <a:schemeClr val="tx1">
                    <a:lumMod val="75000"/>
                  </a:schemeClr>
                </a:solidFill>
              </a:rPr>
              <a:t>Landeszentrale für politische Bildung BW </a:t>
            </a:r>
            <a:r>
              <a:rPr lang="de-DE" sz="1200" dirty="0">
                <a:solidFill>
                  <a:schemeClr val="tx1">
                    <a:lumMod val="75000"/>
                  </a:schemeClr>
                </a:solidFill>
              </a:rPr>
              <a:t>hat auf </a:t>
            </a:r>
            <a:r>
              <a:rPr lang="de-DE" sz="1200" dirty="0">
                <a:solidFill>
                  <a:schemeClr val="tx1">
                    <a:lumMod val="75000"/>
                  </a:schemeClr>
                </a:solidFill>
                <a:hlinkClick r:id="rId4"/>
              </a:rPr>
              <a:t>„Mit Kindern über Krieg sprechen. Unterrichtsmaterialien – Krieg in der Ukraine erklärt“ </a:t>
            </a:r>
            <a:r>
              <a:rPr lang="de-DE" sz="1200" dirty="0">
                <a:solidFill>
                  <a:schemeClr val="tx1">
                    <a:lumMod val="75000"/>
                  </a:schemeClr>
                </a:solidFill>
              </a:rPr>
              <a:t>Unterrichtsmaterialien und Arbeitsblätter für den Schulkontext zusammengestellt – dazu zählen u.a. eine Konfliktanalyse für den Politikunterricht für die Sekundarstufe 1, Expert*innen-Videos und konkrete Anregungen aus der Friedensbildung.</a:t>
            </a:r>
          </a:p>
          <a:p>
            <a:pPr>
              <a:lnSpc>
                <a:spcPts val="1350"/>
              </a:lnSpc>
              <a:spcBef>
                <a:spcPts val="600"/>
              </a:spcBef>
              <a:spcAft>
                <a:spcPts val="600"/>
              </a:spcAft>
              <a:buClr>
                <a:srgbClr val="4BA02D"/>
              </a:buClr>
            </a:pPr>
            <a:r>
              <a:rPr lang="de-DE" sz="1200" dirty="0">
                <a:solidFill>
                  <a:schemeClr val="tx1">
                    <a:lumMod val="75000"/>
                  </a:schemeClr>
                </a:solidFill>
                <a:hlinkClick r:id="rId5"/>
              </a:rPr>
              <a:t>Aufzeichnung</a:t>
            </a:r>
            <a:r>
              <a:rPr lang="de-DE" sz="1200" dirty="0">
                <a:solidFill>
                  <a:schemeClr val="tx1">
                    <a:lumMod val="75000"/>
                  </a:schemeClr>
                </a:solidFill>
              </a:rPr>
              <a:t> des Webinars „Recherchekompetenz in Kriegszeiten“ der </a:t>
            </a:r>
            <a:r>
              <a:rPr lang="de-DE" sz="1200" b="1" dirty="0">
                <a:solidFill>
                  <a:schemeClr val="tx1">
                    <a:lumMod val="75000"/>
                  </a:schemeClr>
                </a:solidFill>
              </a:rPr>
              <a:t>digitalen Helden</a:t>
            </a:r>
            <a:r>
              <a:rPr lang="de-DE" sz="1200" dirty="0">
                <a:solidFill>
                  <a:schemeClr val="tx1">
                    <a:lumMod val="75000"/>
                  </a:schemeClr>
                </a:solidFill>
              </a:rPr>
              <a:t>.</a:t>
            </a:r>
            <a:r>
              <a:rPr lang="de-DE" sz="1200" b="1" dirty="0">
                <a:solidFill>
                  <a:schemeClr val="tx1">
                    <a:lumMod val="75000"/>
                  </a:schemeClr>
                </a:solidFill>
              </a:rPr>
              <a:t> </a:t>
            </a:r>
          </a:p>
          <a:p>
            <a:pPr>
              <a:lnSpc>
                <a:spcPts val="1350"/>
              </a:lnSpc>
              <a:spcBef>
                <a:spcPts val="600"/>
              </a:spcBef>
              <a:spcAft>
                <a:spcPts val="600"/>
              </a:spcAft>
              <a:buClr>
                <a:srgbClr val="4BA02D"/>
              </a:buClr>
            </a:pPr>
            <a:r>
              <a:rPr lang="de-DE" sz="1200" dirty="0">
                <a:solidFill>
                  <a:schemeClr val="tx1">
                    <a:lumMod val="75000"/>
                  </a:schemeClr>
                </a:solidFill>
                <a:hlinkClick r:id="rId6"/>
              </a:rPr>
              <a:t>Zwischen echt und </a:t>
            </a:r>
            <a:r>
              <a:rPr lang="de-DE" sz="1200" dirty="0" err="1">
                <a:solidFill>
                  <a:schemeClr val="tx1">
                    <a:lumMod val="75000"/>
                  </a:schemeClr>
                </a:solidFill>
                <a:hlinkClick r:id="rId6"/>
              </a:rPr>
              <a:t>gefaket</a:t>
            </a:r>
            <a:r>
              <a:rPr lang="de-DE" sz="1200" dirty="0">
                <a:solidFill>
                  <a:schemeClr val="tx1">
                    <a:lumMod val="75000"/>
                  </a:schemeClr>
                </a:solidFill>
                <a:hlinkClick r:id="rId6"/>
              </a:rPr>
              <a:t> – Kriegsbilder in unserer Wahrnehmung. </a:t>
            </a:r>
            <a:r>
              <a:rPr lang="de-DE" sz="1200" dirty="0">
                <a:solidFill>
                  <a:schemeClr val="tx1">
                    <a:lumMod val="75000"/>
                  </a:schemeClr>
                </a:solidFill>
              </a:rPr>
              <a:t>Artikelreihe im </a:t>
            </a:r>
            <a:r>
              <a:rPr lang="de-DE" sz="1200" b="1" dirty="0" err="1">
                <a:solidFill>
                  <a:schemeClr val="tx1">
                    <a:lumMod val="75000"/>
                  </a:schemeClr>
                </a:solidFill>
              </a:rPr>
              <a:t>MedienbildungsHUB</a:t>
            </a:r>
            <a:r>
              <a:rPr lang="de-DE" sz="1200" b="1" dirty="0">
                <a:solidFill>
                  <a:schemeClr val="tx1">
                    <a:lumMod val="75000"/>
                  </a:schemeClr>
                </a:solidFill>
              </a:rPr>
              <a:t> </a:t>
            </a:r>
            <a:r>
              <a:rPr lang="de-DE" sz="1200" dirty="0">
                <a:solidFill>
                  <a:schemeClr val="tx1">
                    <a:lumMod val="75000"/>
                  </a:schemeClr>
                </a:solidFill>
              </a:rPr>
              <a:t>des Grimme-Instituts.</a:t>
            </a:r>
          </a:p>
          <a:p>
            <a:pPr>
              <a:lnSpc>
                <a:spcPts val="1350"/>
              </a:lnSpc>
              <a:spcBef>
                <a:spcPts val="600"/>
              </a:spcBef>
              <a:spcAft>
                <a:spcPts val="600"/>
              </a:spcAft>
              <a:buClr>
                <a:srgbClr val="4BA02D"/>
              </a:buClr>
            </a:pPr>
            <a:r>
              <a:rPr lang="de-DE" sz="1200" b="1" dirty="0">
                <a:solidFill>
                  <a:schemeClr val="tx1">
                    <a:lumMod val="75000"/>
                  </a:schemeClr>
                </a:solidFill>
              </a:rPr>
              <a:t>Reporter4You</a:t>
            </a:r>
            <a:r>
              <a:rPr lang="de-DE" sz="1200" dirty="0">
                <a:solidFill>
                  <a:schemeClr val="tx1">
                    <a:lumMod val="75000"/>
                  </a:schemeClr>
                </a:solidFill>
              </a:rPr>
              <a:t>: </a:t>
            </a:r>
            <a:r>
              <a:rPr lang="de-DE" sz="1200" dirty="0">
                <a:solidFill>
                  <a:schemeClr val="tx1">
                    <a:lumMod val="75000"/>
                  </a:schemeClr>
                </a:solidFill>
                <a:hlinkClick r:id="rId7"/>
              </a:rPr>
              <a:t>Lernvideos für die Schule mit journalistischem Fokus </a:t>
            </a:r>
            <a:endParaRPr lang="de-DE" sz="1200" dirty="0">
              <a:solidFill>
                <a:schemeClr val="tx1">
                  <a:lumMod val="75000"/>
                </a:schemeClr>
              </a:solidFill>
            </a:endParaRPr>
          </a:p>
          <a:p>
            <a:pPr>
              <a:lnSpc>
                <a:spcPts val="1350"/>
              </a:lnSpc>
              <a:spcBef>
                <a:spcPts val="600"/>
              </a:spcBef>
              <a:spcAft>
                <a:spcPts val="600"/>
              </a:spcAft>
              <a:buClr>
                <a:srgbClr val="4BA02D"/>
              </a:buClr>
            </a:pPr>
            <a:r>
              <a:rPr lang="de-DE" sz="1200" dirty="0">
                <a:solidFill>
                  <a:schemeClr val="tx1">
                    <a:lumMod val="75000"/>
                  </a:schemeClr>
                </a:solidFill>
                <a:hlinkClick r:id="rId8"/>
              </a:rPr>
              <a:t>Der Ukraine-Konflikt: Die Geschichte dahinter</a:t>
            </a:r>
            <a:r>
              <a:rPr lang="de-DE" sz="1200" dirty="0">
                <a:solidFill>
                  <a:schemeClr val="tx1">
                    <a:lumMod val="75000"/>
                  </a:schemeClr>
                </a:solidFill>
              </a:rPr>
              <a:t>: In dem 17 minütigen Clip von </a:t>
            </a:r>
            <a:r>
              <a:rPr lang="de-DE" sz="1200" b="1" dirty="0">
                <a:solidFill>
                  <a:schemeClr val="tx1">
                    <a:lumMod val="75000"/>
                  </a:schemeClr>
                </a:solidFill>
              </a:rPr>
              <a:t>MrWissen2go Geschichte </a:t>
            </a:r>
            <a:r>
              <a:rPr lang="de-DE" sz="1200" dirty="0">
                <a:solidFill>
                  <a:schemeClr val="tx1">
                    <a:lumMod val="75000"/>
                  </a:schemeClr>
                </a:solidFill>
              </a:rPr>
              <a:t>wird die Geschichte des ukrainischen Staats kompakt zusammengefasst, um ein Grundverständnis zum Krieg gegen die Ukraine zu vermitteln. </a:t>
            </a:r>
          </a:p>
          <a:p>
            <a:pPr>
              <a:lnSpc>
                <a:spcPts val="1350"/>
              </a:lnSpc>
              <a:spcBef>
                <a:spcPts val="600"/>
              </a:spcBef>
              <a:spcAft>
                <a:spcPts val="600"/>
              </a:spcAft>
              <a:buClr>
                <a:srgbClr val="4BA02D"/>
              </a:buClr>
            </a:pPr>
            <a:r>
              <a:rPr lang="de-DE" sz="1200" dirty="0">
                <a:solidFill>
                  <a:schemeClr val="tx1">
                    <a:lumMod val="75000"/>
                  </a:schemeClr>
                </a:solidFill>
              </a:rPr>
              <a:t>Es bietet sich an, im pädagogischen Kontext auch die gesellschaftlichen Folgen von Fake News in Kriegszeiten zu thematisieren. Anregungen für eine Gesprächsrunde bietet die </a:t>
            </a:r>
            <a:r>
              <a:rPr lang="de-DE" sz="1200" dirty="0">
                <a:solidFill>
                  <a:schemeClr val="tx2"/>
                </a:solidFill>
                <a:latin typeface="Arial"/>
                <a:cs typeface="Arial"/>
              </a:rPr>
              <a:t>Modulbox „Zum Umgang mit Hate Speech und Fake News“ in Modul II </a:t>
            </a:r>
            <a:r>
              <a:rPr lang="de-DE" sz="1200" dirty="0">
                <a:solidFill>
                  <a:schemeClr val="tx2"/>
                </a:solidFill>
              </a:rPr>
              <a:t>Fake News, Kapitel i</a:t>
            </a:r>
            <a:r>
              <a:rPr lang="de-DE" sz="1200" dirty="0">
                <a:solidFill>
                  <a:schemeClr val="tx1">
                    <a:lumMod val="75000"/>
                  </a:schemeClr>
                </a:solidFill>
              </a:rPr>
              <a:t>.</a:t>
            </a:r>
          </a:p>
        </p:txBody>
      </p:sp>
      <p:sp>
        <p:nvSpPr>
          <p:cNvPr id="6" name="Textplatzhalter 5">
            <a:extLst>
              <a:ext uri="{FF2B5EF4-FFF2-40B4-BE49-F238E27FC236}">
                <a16:creationId xmlns:a16="http://schemas.microsoft.com/office/drawing/2014/main" id="{6570A2D7-EDAB-AE67-9112-FF3BC9D30AD8}"/>
              </a:ext>
            </a:extLst>
          </p:cNvPr>
          <p:cNvSpPr>
            <a:spLocks noGrp="1"/>
          </p:cNvSpPr>
          <p:nvPr>
            <p:ph type="body" sz="quarter" idx="18"/>
          </p:nvPr>
        </p:nvSpPr>
        <p:spPr/>
        <p:txBody>
          <a:bodyPr/>
          <a:lstStyle/>
          <a:p>
            <a:r>
              <a:rPr lang="de-DE" dirty="0"/>
              <a:t>Deutscher</a:t>
            </a:r>
          </a:p>
        </p:txBody>
      </p:sp>
      <p:sp>
        <p:nvSpPr>
          <p:cNvPr id="7" name="Textplatzhalter 6">
            <a:extLst>
              <a:ext uri="{FF2B5EF4-FFF2-40B4-BE49-F238E27FC236}">
                <a16:creationId xmlns:a16="http://schemas.microsoft.com/office/drawing/2014/main" id="{DD8663B9-601A-95CA-73F0-1FA5E683BCBF}"/>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C2BF25A7-E049-24AF-F25C-AF6D574062C5}"/>
              </a:ext>
            </a:extLst>
          </p:cNvPr>
          <p:cNvSpPr>
            <a:spLocks noGrp="1"/>
          </p:cNvSpPr>
          <p:nvPr>
            <p:ph type="ftr" sz="quarter" idx="3"/>
          </p:nvPr>
        </p:nvSpPr>
        <p:spPr>
          <a:xfrm>
            <a:off x="1504950" y="6398708"/>
            <a:ext cx="5048250" cy="123111"/>
          </a:xfrm>
        </p:spPr>
        <p:txBody>
          <a:bodyPr/>
          <a:lstStyle/>
          <a:p>
            <a:r>
              <a:rPr lang="de-DE" sz="800" dirty="0"/>
              <a:t>Materialien für die pädagogische Arbeit</a:t>
            </a:r>
          </a:p>
        </p:txBody>
      </p:sp>
    </p:spTree>
    <p:extLst>
      <p:ext uri="{BB962C8B-B14F-4D97-AF65-F5344CB8AC3E}">
        <p14:creationId xmlns:p14="http://schemas.microsoft.com/office/powerpoint/2010/main" val="874217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0159A2-1CC2-D12B-D213-EF9BB4BF424D}"/>
              </a:ext>
            </a:extLst>
          </p:cNvPr>
          <p:cNvSpPr>
            <a:spLocks noGrp="1"/>
          </p:cNvSpPr>
          <p:nvPr>
            <p:ph type="ctrTitle"/>
          </p:nvPr>
        </p:nvSpPr>
        <p:spPr>
          <a:xfrm>
            <a:off x="1511299" y="1184276"/>
            <a:ext cx="6683131" cy="428263"/>
          </a:xfrm>
        </p:spPr>
        <p:txBody>
          <a:bodyPr/>
          <a:lstStyle/>
          <a:p>
            <a:pPr marL="514350" indent="-514350">
              <a:buFont typeface="+mj-lt"/>
              <a:buAutoNum type="alphaLcPeriod" startAt="5"/>
            </a:pPr>
            <a:r>
              <a:rPr lang="de-DE" sz="2800" dirty="0"/>
              <a:t>Geeignete Informationen für Kinder </a:t>
            </a:r>
          </a:p>
        </p:txBody>
      </p:sp>
      <p:sp>
        <p:nvSpPr>
          <p:cNvPr id="3" name="Foliennummernplatzhalter 2">
            <a:extLst>
              <a:ext uri="{FF2B5EF4-FFF2-40B4-BE49-F238E27FC236}">
                <a16:creationId xmlns:a16="http://schemas.microsoft.com/office/drawing/2014/main" id="{DA991A31-78D0-78BD-B01B-9E6FFADAD2D7}"/>
              </a:ext>
            </a:extLst>
          </p:cNvPr>
          <p:cNvSpPr>
            <a:spLocks noGrp="1"/>
          </p:cNvSpPr>
          <p:nvPr>
            <p:ph type="sldNum" sz="quarter" idx="12"/>
          </p:nvPr>
        </p:nvSpPr>
        <p:spPr/>
        <p:txBody>
          <a:bodyPr/>
          <a:lstStyle/>
          <a:p>
            <a:fld id="{E7299117-E42E-1144-B75F-DB77CB86D79A}" type="slidenum">
              <a:rPr lang="de-DE" smtClean="0"/>
              <a:pPr/>
              <a:t>11</a:t>
            </a:fld>
            <a:endParaRPr lang="de-DE" dirty="0"/>
          </a:p>
        </p:txBody>
      </p:sp>
      <p:sp>
        <p:nvSpPr>
          <p:cNvPr id="5" name="Textplatzhalter 4">
            <a:extLst>
              <a:ext uri="{FF2B5EF4-FFF2-40B4-BE49-F238E27FC236}">
                <a16:creationId xmlns:a16="http://schemas.microsoft.com/office/drawing/2014/main" id="{319A3B4F-653F-F514-74DD-3AD935CD0A95}"/>
              </a:ext>
            </a:extLst>
          </p:cNvPr>
          <p:cNvSpPr>
            <a:spLocks noGrp="1"/>
          </p:cNvSpPr>
          <p:nvPr>
            <p:ph type="body" sz="quarter" idx="17"/>
          </p:nvPr>
        </p:nvSpPr>
        <p:spPr>
          <a:xfrm>
            <a:off x="1511300" y="1932495"/>
            <a:ext cx="6917592" cy="4473907"/>
          </a:xfrm>
        </p:spPr>
        <p:txBody>
          <a:bodyPr>
            <a:noAutofit/>
          </a:bodyPr>
          <a:lstStyle/>
          <a:p>
            <a:pPr marL="0" indent="0">
              <a:lnSpc>
                <a:spcPts val="1300"/>
              </a:lnSpc>
              <a:spcBef>
                <a:spcPts val="600"/>
              </a:spcBef>
              <a:spcAft>
                <a:spcPts val="0"/>
              </a:spcAft>
              <a:buNone/>
            </a:pPr>
            <a:r>
              <a:rPr lang="de-DE" sz="1200" dirty="0">
                <a:solidFill>
                  <a:schemeClr val="tx1">
                    <a:lumMod val="75000"/>
                  </a:schemeClr>
                </a:solidFill>
                <a:latin typeface="Arial" panose="020B0604020202020204" pitchFamily="34" charset="0"/>
                <a:cs typeface="Arial" panose="020B0604020202020204" pitchFamily="34" charset="0"/>
              </a:rPr>
              <a:t>Im Gegensatz zu Jugendlichen kommen jüngere Kinder durch ihre Mediennutzung weniger mit </a:t>
            </a:r>
            <a:r>
              <a:rPr lang="de-DE" sz="1200" dirty="0" err="1">
                <a:solidFill>
                  <a:schemeClr val="tx1">
                    <a:lumMod val="75000"/>
                  </a:schemeClr>
                </a:solidFill>
                <a:latin typeface="Arial" panose="020B0604020202020204" pitchFamily="34" charset="0"/>
                <a:cs typeface="Arial" panose="020B0604020202020204" pitchFamily="34" charset="0"/>
              </a:rPr>
              <a:t>Social</a:t>
            </a:r>
            <a:r>
              <a:rPr lang="de-DE" sz="1200" dirty="0">
                <a:solidFill>
                  <a:schemeClr val="tx1">
                    <a:lumMod val="75000"/>
                  </a:schemeClr>
                </a:solidFill>
                <a:latin typeface="Arial" panose="020B0604020202020204" pitchFamily="34" charset="0"/>
                <a:cs typeface="Arial" panose="020B0604020202020204" pitchFamily="34" charset="0"/>
              </a:rPr>
              <a:t>-Media-Inhalten über den Ukraine-Krieg in Berührung. Das Leitmedium für Kinder im Grundschulalter ist nach wie vor das Fernsehen, d.h. sie informieren sich primär über redaktionell gestaltete Beiträge von Kinderangeboten und sind deswegen nicht in gleichem Ausmaß Falschmeldungen ausgesetzt wie ältere Heranwachsende. </a:t>
            </a:r>
          </a:p>
          <a:p>
            <a:pPr marL="0" indent="0">
              <a:lnSpc>
                <a:spcPts val="1300"/>
              </a:lnSpc>
              <a:spcBef>
                <a:spcPts val="600"/>
              </a:spcBef>
              <a:spcAft>
                <a:spcPts val="0"/>
              </a:spcAft>
              <a:buNone/>
            </a:pPr>
            <a:r>
              <a:rPr lang="de-DE" sz="1200" dirty="0">
                <a:solidFill>
                  <a:schemeClr val="tx1">
                    <a:lumMod val="75000"/>
                  </a:schemeClr>
                </a:solidFill>
                <a:latin typeface="Arial" panose="020B0604020202020204" pitchFamily="34" charset="0"/>
                <a:cs typeface="Arial" panose="020B0604020202020204" pitchFamily="34" charset="0"/>
              </a:rPr>
              <a:t>Trotzdem beschäftigt sie das Kriegsgeschehen in ihrem Alltag und löst häufig Ängste aus. Aus diesem Grund ist es wichtig, dass Erwachsene sie bei der Verarbeitung von Nachrichten unterstützen und mit ihnen gemeinsam altersgerechte Medienangebote auswählen. </a:t>
            </a:r>
          </a:p>
          <a:p>
            <a:pPr marL="0" indent="0">
              <a:lnSpc>
                <a:spcPts val="1300"/>
              </a:lnSpc>
              <a:spcBef>
                <a:spcPts val="600"/>
              </a:spcBef>
              <a:spcAft>
                <a:spcPts val="0"/>
              </a:spcAft>
              <a:buNone/>
            </a:pPr>
            <a:r>
              <a:rPr lang="de-DE" sz="1200" dirty="0">
                <a:solidFill>
                  <a:schemeClr val="tx1">
                    <a:lumMod val="75000"/>
                  </a:schemeClr>
                </a:solidFill>
                <a:latin typeface="Arial" panose="020B0604020202020204" pitchFamily="34" charset="0"/>
                <a:cs typeface="Arial" panose="020B0604020202020204" pitchFamily="34" charset="0"/>
              </a:rPr>
              <a:t>Wenn Kinder im Internet selbst nach Informationen über den Ukraine-Krieg suchen, sollten sie Kindersuchmaschinen verwenden, die nur redaktionell geprüfte Treffer anzeigen. So lässt sich vermeiden, dass Kinder ungewollt auf gewalthaltige Inhalte oder Kriegs-Propaganda stoßen. Auch die bei Kindern populäre Videoplattform YouTube birgt ein hohes Risiko einer Konfrontation mit verstörenden Eindrücken und nicht verifizierten Informationen aus dem Kriegsgebiet oder von Kriegsparteien. </a:t>
            </a:r>
          </a:p>
          <a:p>
            <a:pPr marL="0" indent="0">
              <a:lnSpc>
                <a:spcPts val="1300"/>
              </a:lnSpc>
              <a:spcBef>
                <a:spcPts val="600"/>
              </a:spcBef>
              <a:spcAft>
                <a:spcPts val="0"/>
              </a:spcAft>
              <a:buNone/>
            </a:pPr>
            <a:r>
              <a:rPr lang="de-DE" sz="1200" b="1" dirty="0">
                <a:solidFill>
                  <a:schemeClr val="tx1">
                    <a:lumMod val="75000"/>
                  </a:schemeClr>
                </a:solidFill>
                <a:latin typeface="Arial" panose="020B0604020202020204" pitchFamily="34" charset="0"/>
                <a:cs typeface="Arial" panose="020B0604020202020204" pitchFamily="34" charset="0"/>
              </a:rPr>
              <a:t>Geeignete Informationsangebote:</a:t>
            </a:r>
          </a:p>
          <a:p>
            <a:pPr>
              <a:lnSpc>
                <a:spcPts val="1300"/>
              </a:lnSpc>
              <a:spcBef>
                <a:spcPts val="600"/>
              </a:spcBef>
              <a:spcAft>
                <a:spcPts val="0"/>
              </a:spcAft>
              <a:buClr>
                <a:srgbClr val="4BA02D"/>
              </a:buClr>
            </a:pPr>
            <a:r>
              <a:rPr lang="de-DE" sz="1200" dirty="0">
                <a:solidFill>
                  <a:schemeClr val="tx1">
                    <a:lumMod val="75000"/>
                  </a:schemeClr>
                </a:solidFill>
                <a:latin typeface="Arial" panose="020B0604020202020204" pitchFamily="34" charset="0"/>
                <a:cs typeface="Arial" panose="020B0604020202020204" pitchFamily="34" charset="0"/>
              </a:rPr>
              <a:t>Die Suchmaschine </a:t>
            </a:r>
            <a:r>
              <a:rPr lang="de-DE" sz="1200" b="1" dirty="0">
                <a:solidFill>
                  <a:schemeClr val="tx1">
                    <a:lumMod val="75000"/>
                  </a:schemeClr>
                </a:solidFill>
                <a:latin typeface="Arial" panose="020B0604020202020204" pitchFamily="34" charset="0"/>
                <a:cs typeface="Arial" panose="020B0604020202020204" pitchFamily="34" charset="0"/>
                <a:hlinkClick r:id="rId3"/>
              </a:rPr>
              <a:t>fragFinn.de</a:t>
            </a:r>
            <a:r>
              <a:rPr lang="de-DE" sz="1200" b="1" u="sng" dirty="0">
                <a:solidFill>
                  <a:schemeClr val="tx1">
                    <a:lumMod val="75000"/>
                  </a:schemeClr>
                </a:solidFill>
                <a:latin typeface="Arial" panose="020B0604020202020204" pitchFamily="34" charset="0"/>
                <a:cs typeface="Arial" panose="020B0604020202020204" pitchFamily="34" charset="0"/>
                <a:hlinkClick r:id="rId3"/>
              </a:rPr>
              <a:t> </a:t>
            </a:r>
            <a:r>
              <a:rPr lang="de-DE" sz="1200" dirty="0">
                <a:solidFill>
                  <a:schemeClr val="tx1">
                    <a:lumMod val="75000"/>
                  </a:schemeClr>
                </a:solidFill>
                <a:latin typeface="Arial" panose="020B0604020202020204" pitchFamily="34" charset="0"/>
                <a:cs typeface="Arial" panose="020B0604020202020204" pitchFamily="34" charset="0"/>
              </a:rPr>
              <a:t>bietet neben der Internetsuche auch eine Übersicht an Kindernachrichtenseiten mit Informationen zum Krieg in der Ukraine (</a:t>
            </a:r>
            <a:r>
              <a:rPr lang="de-DE" sz="1200" b="0" u="none" dirty="0">
                <a:solidFill>
                  <a:schemeClr val="tx1">
                    <a:lumMod val="75000"/>
                  </a:schemeClr>
                </a:solidFill>
                <a:latin typeface="Arial" panose="020B0604020202020204" pitchFamily="34" charset="0"/>
                <a:cs typeface="Arial" panose="020B0604020202020204" pitchFamily="34" charset="0"/>
              </a:rPr>
              <a:t>„</a:t>
            </a:r>
            <a:r>
              <a:rPr lang="de-DE" sz="1200" dirty="0">
                <a:solidFill>
                  <a:schemeClr val="tx1">
                    <a:lumMod val="75000"/>
                  </a:schemeClr>
                </a:solidFill>
                <a:latin typeface="Arial" panose="020B0604020202020204" pitchFamily="34" charset="0"/>
                <a:cs typeface="Arial" panose="020B0604020202020204" pitchFamily="34" charset="0"/>
              </a:rPr>
              <a:t>Medienerziehung. Krieg in Europa“).</a:t>
            </a:r>
          </a:p>
          <a:p>
            <a:pPr>
              <a:lnSpc>
                <a:spcPts val="1300"/>
              </a:lnSpc>
              <a:spcBef>
                <a:spcPts val="600"/>
              </a:spcBef>
              <a:spcAft>
                <a:spcPts val="0"/>
              </a:spcAft>
              <a:buClr>
                <a:srgbClr val="4BA02D"/>
              </a:buClr>
            </a:pPr>
            <a:r>
              <a:rPr lang="de-DE" sz="1200" dirty="0">
                <a:solidFill>
                  <a:schemeClr val="tx1">
                    <a:lumMod val="75000"/>
                  </a:schemeClr>
                </a:solidFill>
                <a:latin typeface="Arial" panose="020B0604020202020204" pitchFamily="34" charset="0"/>
                <a:cs typeface="Arial" panose="020B0604020202020204" pitchFamily="34" charset="0"/>
              </a:rPr>
              <a:t>Der Elternratgeber </a:t>
            </a:r>
            <a:r>
              <a:rPr lang="de-DE" sz="1200" b="1" dirty="0">
                <a:solidFill>
                  <a:schemeClr val="tx1">
                    <a:lumMod val="75000"/>
                  </a:schemeClr>
                </a:solidFill>
                <a:latin typeface="Arial" panose="020B0604020202020204" pitchFamily="34" charset="0"/>
                <a:cs typeface="Arial" panose="020B0604020202020204" pitchFamily="34" charset="0"/>
                <a:hlinkClick r:id="rId4"/>
              </a:rPr>
              <a:t>Flimmo</a:t>
            </a:r>
            <a:r>
              <a:rPr lang="de-DE" sz="1200" b="1" dirty="0">
                <a:solidFill>
                  <a:schemeClr val="tx1">
                    <a:lumMod val="75000"/>
                  </a:schemeClr>
                </a:solidFill>
                <a:latin typeface="Arial" panose="020B0604020202020204" pitchFamily="34" charset="0"/>
                <a:cs typeface="Arial" panose="020B0604020202020204" pitchFamily="34" charset="0"/>
              </a:rPr>
              <a:t> </a:t>
            </a:r>
            <a:r>
              <a:rPr lang="de-DE" sz="1200" dirty="0">
                <a:solidFill>
                  <a:schemeClr val="tx1">
                    <a:lumMod val="75000"/>
                  </a:schemeClr>
                </a:solidFill>
                <a:latin typeface="Arial" panose="020B0604020202020204" pitchFamily="34" charset="0"/>
                <a:cs typeface="Arial" panose="020B0604020202020204" pitchFamily="34" charset="0"/>
              </a:rPr>
              <a:t>informiert im Spezial „Krieg in Europa“ mit Tipps zur Medienerziehung; eine Linkliste verweist auf für Kinder geeignete Informationsquellen zum aktuellen Geschehen.</a:t>
            </a:r>
          </a:p>
          <a:p>
            <a:pPr>
              <a:lnSpc>
                <a:spcPts val="1300"/>
              </a:lnSpc>
              <a:spcBef>
                <a:spcPts val="600"/>
              </a:spcBef>
              <a:spcAft>
                <a:spcPts val="0"/>
              </a:spcAft>
              <a:buClr>
                <a:srgbClr val="4BA02D"/>
              </a:buClr>
            </a:pPr>
            <a:r>
              <a:rPr lang="de-DE" sz="1200" dirty="0">
                <a:solidFill>
                  <a:schemeClr val="tx1">
                    <a:lumMod val="75000"/>
                  </a:schemeClr>
                </a:solidFill>
                <a:latin typeface="Arial" panose="020B0604020202020204" pitchFamily="34" charset="0"/>
                <a:cs typeface="Arial" panose="020B0604020202020204" pitchFamily="34" charset="0"/>
              </a:rPr>
              <a:t>Auf </a:t>
            </a:r>
            <a:r>
              <a:rPr lang="de-DE" sz="1200" b="1" dirty="0">
                <a:solidFill>
                  <a:schemeClr val="tx1">
                    <a:lumMod val="75000"/>
                  </a:schemeClr>
                </a:solidFill>
                <a:latin typeface="Arial" panose="020B0604020202020204" pitchFamily="34" charset="0"/>
                <a:cs typeface="Arial" panose="020B0604020202020204" pitchFamily="34" charset="0"/>
                <a:hlinkClick r:id="rId5"/>
              </a:rPr>
              <a:t>KiKa für Erwachsene </a:t>
            </a:r>
            <a:r>
              <a:rPr lang="de-DE" sz="1200" dirty="0">
                <a:solidFill>
                  <a:schemeClr val="tx1">
                    <a:lumMod val="75000"/>
                  </a:schemeClr>
                </a:solidFill>
                <a:latin typeface="Arial" panose="020B0604020202020204" pitchFamily="34" charset="0"/>
                <a:cs typeface="Arial" panose="020B0604020202020204" pitchFamily="34" charset="0"/>
              </a:rPr>
              <a:t>finden Interessierte auf der Seite „Wenn Nachrichten Angst machen. Mit Kindern über Krieg sprechen“ eine umfangreiche Sammlung an öffentlich-rechtlichen Kinderangeboten. </a:t>
            </a:r>
          </a:p>
        </p:txBody>
      </p:sp>
      <p:sp>
        <p:nvSpPr>
          <p:cNvPr id="6" name="Textplatzhalter 5">
            <a:extLst>
              <a:ext uri="{FF2B5EF4-FFF2-40B4-BE49-F238E27FC236}">
                <a16:creationId xmlns:a16="http://schemas.microsoft.com/office/drawing/2014/main" id="{6570A2D7-EDAB-AE67-9112-FF3BC9D30AD8}"/>
              </a:ext>
            </a:extLst>
          </p:cNvPr>
          <p:cNvSpPr>
            <a:spLocks noGrp="1"/>
          </p:cNvSpPr>
          <p:nvPr>
            <p:ph type="body" sz="quarter" idx="18"/>
          </p:nvPr>
        </p:nvSpPr>
        <p:spPr/>
        <p:txBody>
          <a:bodyPr/>
          <a:lstStyle/>
          <a:p>
            <a:r>
              <a:rPr lang="de-DE" dirty="0"/>
              <a:t>Deutscher</a:t>
            </a:r>
          </a:p>
        </p:txBody>
      </p:sp>
      <p:sp>
        <p:nvSpPr>
          <p:cNvPr id="7" name="Textplatzhalter 6">
            <a:extLst>
              <a:ext uri="{FF2B5EF4-FFF2-40B4-BE49-F238E27FC236}">
                <a16:creationId xmlns:a16="http://schemas.microsoft.com/office/drawing/2014/main" id="{DD8663B9-601A-95CA-73F0-1FA5E683BCBF}"/>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C2BF25A7-E049-24AF-F25C-AF6D574062C5}"/>
              </a:ext>
            </a:extLst>
          </p:cNvPr>
          <p:cNvSpPr>
            <a:spLocks noGrp="1"/>
          </p:cNvSpPr>
          <p:nvPr>
            <p:ph type="ftr" sz="quarter" idx="3"/>
          </p:nvPr>
        </p:nvSpPr>
        <p:spPr>
          <a:xfrm>
            <a:off x="1504950" y="6398708"/>
            <a:ext cx="5048250" cy="123111"/>
          </a:xfrm>
        </p:spPr>
        <p:txBody>
          <a:bodyPr/>
          <a:lstStyle/>
          <a:p>
            <a:r>
              <a:rPr lang="de-DE" sz="800" dirty="0"/>
              <a:t>Geeignete</a:t>
            </a:r>
            <a:r>
              <a:rPr lang="de-DE" dirty="0"/>
              <a:t> Informationen für Kinder </a:t>
            </a:r>
          </a:p>
        </p:txBody>
      </p:sp>
      <p:pic>
        <p:nvPicPr>
          <p:cNvPr id="9" name="Grafik 8" descr="Lichter an mit einfarbiger Füllung">
            <a:extLst>
              <a:ext uri="{FF2B5EF4-FFF2-40B4-BE49-F238E27FC236}">
                <a16:creationId xmlns:a16="http://schemas.microsoft.com/office/drawing/2014/main" id="{A7E06787-F57C-0492-80C1-3CC5D8AC51E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40745" y="3579428"/>
            <a:ext cx="685106" cy="685106"/>
          </a:xfrm>
          <a:prstGeom prst="rect">
            <a:avLst/>
          </a:prstGeom>
        </p:spPr>
      </p:pic>
    </p:spTree>
    <p:extLst>
      <p:ext uri="{BB962C8B-B14F-4D97-AF65-F5344CB8AC3E}">
        <p14:creationId xmlns:p14="http://schemas.microsoft.com/office/powerpoint/2010/main" val="1644051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F21A8C29-819D-8D44-973B-293C49E1B648}"/>
              </a:ext>
            </a:extLst>
          </p:cNvPr>
          <p:cNvSpPr>
            <a:spLocks noGrp="1"/>
          </p:cNvSpPr>
          <p:nvPr>
            <p:ph type="body" sz="quarter" idx="16"/>
          </p:nvPr>
        </p:nvSpPr>
        <p:spPr>
          <a:xfrm>
            <a:off x="1514474" y="1647612"/>
            <a:ext cx="6981825" cy="760700"/>
          </a:xfrm>
        </p:spPr>
        <p:txBody>
          <a:bodyPr/>
          <a:lstStyle/>
          <a:p>
            <a:r>
              <a:rPr lang="de-DE" sz="1400" b="1" dirty="0"/>
              <a:t>Das Team MedienkulturCAMPus des Deutschen Volkshochschul-Verbands e.V. (DVV) wünscht Ihnen viel Freude beim Einsatz der Modulbox. </a:t>
            </a:r>
          </a:p>
          <a:p>
            <a:endParaRPr lang="de-DE" sz="1400" dirty="0"/>
          </a:p>
        </p:txBody>
      </p:sp>
      <p:sp>
        <p:nvSpPr>
          <p:cNvPr id="11" name="Textplatzhalter 10">
            <a:extLst>
              <a:ext uri="{FF2B5EF4-FFF2-40B4-BE49-F238E27FC236}">
                <a16:creationId xmlns:a16="http://schemas.microsoft.com/office/drawing/2014/main" id="{D451DB38-936F-F14B-A9D1-B1A7EBA7C161}"/>
              </a:ext>
            </a:extLst>
          </p:cNvPr>
          <p:cNvSpPr>
            <a:spLocks noGrp="1"/>
          </p:cNvSpPr>
          <p:nvPr>
            <p:ph type="body" sz="quarter" idx="19"/>
          </p:nvPr>
        </p:nvSpPr>
        <p:spPr/>
        <p:txBody>
          <a:bodyPr/>
          <a:lstStyle/>
          <a:p>
            <a:r>
              <a:rPr lang="de-DE" dirty="0"/>
              <a:t>Volkshochschul-Verband</a:t>
            </a:r>
          </a:p>
        </p:txBody>
      </p:sp>
      <p:sp>
        <p:nvSpPr>
          <p:cNvPr id="10" name="Textplatzhalter 9">
            <a:extLst>
              <a:ext uri="{FF2B5EF4-FFF2-40B4-BE49-F238E27FC236}">
                <a16:creationId xmlns:a16="http://schemas.microsoft.com/office/drawing/2014/main" id="{FFFAE53D-84DE-C849-A03D-BB1E081300AE}"/>
              </a:ext>
            </a:extLst>
          </p:cNvPr>
          <p:cNvSpPr>
            <a:spLocks noGrp="1"/>
          </p:cNvSpPr>
          <p:nvPr>
            <p:ph type="body" sz="quarter" idx="18"/>
          </p:nvPr>
        </p:nvSpPr>
        <p:spPr/>
        <p:txBody>
          <a:bodyPr/>
          <a:lstStyle/>
          <a:p>
            <a:r>
              <a:rPr lang="de-DE" dirty="0"/>
              <a:t>Deutscher</a:t>
            </a:r>
          </a:p>
        </p:txBody>
      </p:sp>
      <p:sp>
        <p:nvSpPr>
          <p:cNvPr id="4" name="Foliennummernplatzhalter 3">
            <a:extLst>
              <a:ext uri="{FF2B5EF4-FFF2-40B4-BE49-F238E27FC236}">
                <a16:creationId xmlns:a16="http://schemas.microsoft.com/office/drawing/2014/main" id="{B9EB90D3-C5D8-5E41-9072-42BDF739CC37}"/>
              </a:ext>
            </a:extLst>
          </p:cNvPr>
          <p:cNvSpPr>
            <a:spLocks noGrp="1"/>
          </p:cNvSpPr>
          <p:nvPr>
            <p:ph type="sldNum" sz="quarter" idx="12"/>
          </p:nvPr>
        </p:nvSpPr>
        <p:spPr/>
        <p:txBody>
          <a:bodyPr/>
          <a:lstStyle/>
          <a:p>
            <a:fld id="{E7299117-E42E-1144-B75F-DB77CB86D79A}" type="slidenum">
              <a:rPr lang="de-DE" smtClean="0"/>
              <a:pPr/>
              <a:t>1</a:t>
            </a:fld>
            <a:endParaRPr lang="de-DE" dirty="0"/>
          </a:p>
        </p:txBody>
      </p:sp>
      <p:sp>
        <p:nvSpPr>
          <p:cNvPr id="6" name="Titel 5">
            <a:extLst>
              <a:ext uri="{FF2B5EF4-FFF2-40B4-BE49-F238E27FC236}">
                <a16:creationId xmlns:a16="http://schemas.microsoft.com/office/drawing/2014/main" id="{A48D1842-E9ED-4C02-AAF6-27B98AFDA74A}"/>
              </a:ext>
            </a:extLst>
          </p:cNvPr>
          <p:cNvSpPr>
            <a:spLocks noGrp="1"/>
          </p:cNvSpPr>
          <p:nvPr>
            <p:ph type="ctrTitle"/>
          </p:nvPr>
        </p:nvSpPr>
        <p:spPr/>
        <p:txBody>
          <a:bodyPr/>
          <a:lstStyle/>
          <a:p>
            <a:r>
              <a:rPr lang="de-DE" dirty="0"/>
              <a:t>Impressum</a:t>
            </a:r>
          </a:p>
        </p:txBody>
      </p:sp>
      <p:sp>
        <p:nvSpPr>
          <p:cNvPr id="24" name="Rechteck 23">
            <a:extLst>
              <a:ext uri="{FF2B5EF4-FFF2-40B4-BE49-F238E27FC236}">
                <a16:creationId xmlns:a16="http://schemas.microsoft.com/office/drawing/2014/main" id="{2F760B44-6840-4A27-9258-161208F2E6B2}"/>
              </a:ext>
            </a:extLst>
          </p:cNvPr>
          <p:cNvSpPr/>
          <p:nvPr/>
        </p:nvSpPr>
        <p:spPr>
          <a:xfrm>
            <a:off x="1419078" y="4571751"/>
            <a:ext cx="5759156" cy="1277273"/>
          </a:xfrm>
          <a:prstGeom prst="rect">
            <a:avLst/>
          </a:prstGeom>
        </p:spPr>
        <p:txBody>
          <a:bodyPr wrap="square">
            <a:spAutoFit/>
          </a:bodyPr>
          <a:lstStyle/>
          <a:p>
            <a:pPr defTabSz="457200" eaLnBrk="0" hangingPunct="0"/>
            <a:r>
              <a:rPr lang="de-DE" altLang="de-DE" sz="1100" b="1" dirty="0">
                <a:solidFill>
                  <a:schemeClr val="tx1">
                    <a:lumMod val="75000"/>
                  </a:schemeClr>
                </a:solidFill>
                <a:ea typeface="Calibri" pitchFamily="34" charset="0"/>
                <a:cs typeface="Arial" panose="020B0604020202020204" pitchFamily="34" charset="0"/>
              </a:rPr>
              <a:t>Konzeption, Inhalt und Umsetzung: </a:t>
            </a:r>
            <a:br>
              <a:rPr lang="de-DE" altLang="de-DE" sz="1100" b="1" dirty="0">
                <a:solidFill>
                  <a:schemeClr val="tx1">
                    <a:lumMod val="75000"/>
                  </a:schemeClr>
                </a:solidFill>
                <a:ea typeface="Calibri" pitchFamily="34" charset="0"/>
                <a:cs typeface="Arial" panose="020B0604020202020204" pitchFamily="34" charset="0"/>
              </a:rPr>
            </a:br>
            <a:r>
              <a:rPr lang="de-DE" altLang="de-DE" sz="1100" b="1" dirty="0">
                <a:solidFill>
                  <a:schemeClr val="tx1">
                    <a:lumMod val="75000"/>
                  </a:schemeClr>
                </a:solidFill>
                <a:ea typeface="Calibri" pitchFamily="34" charset="0"/>
                <a:cs typeface="Arial" panose="020B0604020202020204" pitchFamily="34" charset="0"/>
              </a:rPr>
              <a:t>Grimme-Institut</a:t>
            </a:r>
          </a:p>
          <a:p>
            <a:pPr defTabSz="457200" eaLnBrk="0" hangingPunct="0"/>
            <a:r>
              <a:rPr lang="de-DE" altLang="de-DE" sz="1100" b="1" dirty="0">
                <a:solidFill>
                  <a:schemeClr val="tx1">
                    <a:lumMod val="75000"/>
                  </a:schemeClr>
                </a:solidFill>
                <a:ea typeface="Calibri" pitchFamily="34" charset="0"/>
                <a:cs typeface="Arial" panose="020B0604020202020204" pitchFamily="34" charset="0"/>
              </a:rPr>
              <a:t>Gesellschaft für Medien, Bildung und Kultur mbH</a:t>
            </a:r>
            <a:endParaRPr lang="de-DE" altLang="de-DE" sz="1100" dirty="0">
              <a:solidFill>
                <a:schemeClr val="tx1">
                  <a:lumMod val="75000"/>
                </a:schemeClr>
              </a:solidFill>
              <a:ea typeface="Calibri" pitchFamily="34" charset="0"/>
              <a:cs typeface="Arial" panose="020B0604020202020204" pitchFamily="34" charset="0"/>
            </a:endParaRPr>
          </a:p>
          <a:p>
            <a:pPr defTabSz="457200" eaLnBrk="0" hangingPunct="0"/>
            <a:r>
              <a:rPr lang="de-DE" altLang="de-DE" sz="1100" dirty="0">
                <a:solidFill>
                  <a:schemeClr val="tx1">
                    <a:lumMod val="75000"/>
                  </a:schemeClr>
                </a:solidFill>
                <a:ea typeface="Calibri" pitchFamily="34" charset="0"/>
                <a:cs typeface="Arial" panose="020B0604020202020204" pitchFamily="34" charset="0"/>
              </a:rPr>
              <a:t>Aycha Riffi, Grimme-Akademie </a:t>
            </a:r>
          </a:p>
          <a:p>
            <a:pPr defTabSz="457200" eaLnBrk="0" hangingPunct="0"/>
            <a:r>
              <a:rPr lang="de-DE" altLang="de-DE" sz="1100" dirty="0">
                <a:solidFill>
                  <a:schemeClr val="tx1">
                    <a:lumMod val="75000"/>
                  </a:schemeClr>
                </a:solidFill>
                <a:ea typeface="Calibri" pitchFamily="34" charset="0"/>
                <a:cs typeface="Arial" panose="020B0604020202020204" pitchFamily="34" charset="0"/>
              </a:rPr>
              <a:t>Lars Gräßer, Grimme-Akademie</a:t>
            </a:r>
          </a:p>
          <a:p>
            <a:pPr defTabSz="457200" eaLnBrk="0" hangingPunct="0"/>
            <a:r>
              <a:rPr lang="de-DE" altLang="de-DE" sz="1100" dirty="0">
                <a:solidFill>
                  <a:schemeClr val="tx1">
                    <a:lumMod val="75000"/>
                  </a:schemeClr>
                </a:solidFill>
                <a:ea typeface="Calibri" pitchFamily="34" charset="0"/>
                <a:cs typeface="Arial" panose="020B0604020202020204" pitchFamily="34" charset="0"/>
              </a:rPr>
              <a:t>Stefanie Fächner, Medienpädagogin</a:t>
            </a:r>
          </a:p>
          <a:p>
            <a:pPr defTabSz="457200" eaLnBrk="0" hangingPunct="0"/>
            <a:r>
              <a:rPr lang="de-DE" altLang="de-DE" sz="1100" dirty="0">
                <a:solidFill>
                  <a:schemeClr val="tx1">
                    <a:lumMod val="75000"/>
                  </a:schemeClr>
                </a:solidFill>
                <a:ea typeface="Calibri" pitchFamily="34" charset="0"/>
                <a:cs typeface="Arial" panose="020B0604020202020204" pitchFamily="34" charset="0"/>
              </a:rPr>
              <a:t>Judith Kirberger, Medienwissenschaftlerin </a:t>
            </a:r>
          </a:p>
        </p:txBody>
      </p:sp>
      <p:sp>
        <p:nvSpPr>
          <p:cNvPr id="26" name="Textfeld 25">
            <a:extLst>
              <a:ext uri="{FF2B5EF4-FFF2-40B4-BE49-F238E27FC236}">
                <a16:creationId xmlns:a16="http://schemas.microsoft.com/office/drawing/2014/main" id="{AB20BFC4-02AF-4BF5-A0A6-40E59A8C7FC1}"/>
              </a:ext>
            </a:extLst>
          </p:cNvPr>
          <p:cNvSpPr txBox="1"/>
          <p:nvPr/>
        </p:nvSpPr>
        <p:spPr>
          <a:xfrm>
            <a:off x="1419078" y="2568246"/>
            <a:ext cx="3395726" cy="1785104"/>
          </a:xfrm>
          <a:prstGeom prst="rect">
            <a:avLst/>
          </a:prstGeom>
          <a:noFill/>
        </p:spPr>
        <p:txBody>
          <a:bodyPr wrap="square" rtlCol="0">
            <a:spAutoFit/>
          </a:bodyPr>
          <a:lstStyle/>
          <a:p>
            <a:pPr defTabSz="457200"/>
            <a:r>
              <a:rPr lang="de-DE" sz="1100" b="1" dirty="0">
                <a:solidFill>
                  <a:schemeClr val="tx1">
                    <a:lumMod val="75000"/>
                  </a:schemeClr>
                </a:solidFill>
                <a:cs typeface="Arial" panose="020B0604020202020204" pitchFamily="34" charset="0"/>
              </a:rPr>
              <a:t>Deutscher Volkshochschul-Verband e.V. (DVV)</a:t>
            </a:r>
          </a:p>
          <a:p>
            <a:pPr defTabSz="457200"/>
            <a:r>
              <a:rPr lang="de-DE" sz="1100" b="1" dirty="0">
                <a:solidFill>
                  <a:schemeClr val="tx1">
                    <a:lumMod val="75000"/>
                  </a:schemeClr>
                </a:solidFill>
                <a:cs typeface="Arial" panose="020B0604020202020204" pitchFamily="34" charset="0"/>
              </a:rPr>
              <a:t>MedienkulturCAMPus</a:t>
            </a:r>
          </a:p>
          <a:p>
            <a:pPr defTabSz="457200"/>
            <a:r>
              <a:rPr lang="de-DE" sz="1100" dirty="0">
                <a:solidFill>
                  <a:schemeClr val="tx1">
                    <a:lumMod val="75000"/>
                  </a:schemeClr>
                </a:solidFill>
                <a:cs typeface="Arial" panose="020B0604020202020204" pitchFamily="34" charset="0"/>
              </a:rPr>
              <a:t>Königswinterer Straße 552b</a:t>
            </a:r>
          </a:p>
          <a:p>
            <a:pPr defTabSz="457200"/>
            <a:r>
              <a:rPr lang="de-DE" sz="1100" dirty="0">
                <a:solidFill>
                  <a:schemeClr val="tx1">
                    <a:lumMod val="75000"/>
                  </a:schemeClr>
                </a:solidFill>
                <a:cs typeface="Arial" panose="020B0604020202020204" pitchFamily="34" charset="0"/>
              </a:rPr>
              <a:t>53227 Bonn</a:t>
            </a:r>
          </a:p>
          <a:p>
            <a:pPr defTabSz="457200"/>
            <a:r>
              <a:rPr lang="de-DE" sz="1100" dirty="0">
                <a:solidFill>
                  <a:schemeClr val="tx1">
                    <a:lumMod val="75000"/>
                  </a:schemeClr>
                </a:solidFill>
                <a:cs typeface="Arial" panose="020B0604020202020204" pitchFamily="34" charset="0"/>
                <a:hlinkClick r:id="rId3"/>
              </a:rPr>
              <a:t>www.volkshochschule.de/medienkultur</a:t>
            </a:r>
            <a:r>
              <a:rPr lang="de-DE" sz="1100" dirty="0">
                <a:solidFill>
                  <a:schemeClr val="tx1">
                    <a:lumMod val="75000"/>
                  </a:schemeClr>
                </a:solidFill>
                <a:cs typeface="Arial" panose="020B0604020202020204" pitchFamily="34" charset="0"/>
              </a:rPr>
              <a:t> </a:t>
            </a:r>
          </a:p>
          <a:p>
            <a:pPr defTabSz="457200"/>
            <a:r>
              <a:rPr lang="de-DE" sz="1100" dirty="0">
                <a:solidFill>
                  <a:schemeClr val="tx1">
                    <a:lumMod val="75000"/>
                  </a:schemeClr>
                </a:solidFill>
                <a:cs typeface="Arial" panose="020B0604020202020204" pitchFamily="34" charset="0"/>
                <a:hlinkClick r:id="rId4"/>
              </a:rPr>
              <a:t>www.volkshochschule.de</a:t>
            </a:r>
            <a:r>
              <a:rPr lang="de-DE" sz="1100" dirty="0">
                <a:solidFill>
                  <a:schemeClr val="tx1">
                    <a:lumMod val="75000"/>
                  </a:schemeClr>
                </a:solidFill>
                <a:cs typeface="Arial" panose="020B0604020202020204" pitchFamily="34" charset="0"/>
              </a:rPr>
              <a:t> </a:t>
            </a:r>
          </a:p>
          <a:p>
            <a:pPr defTabSz="457200"/>
            <a:endParaRPr lang="de-DE" sz="1100" dirty="0">
              <a:solidFill>
                <a:schemeClr val="tx1">
                  <a:lumMod val="75000"/>
                </a:schemeClr>
              </a:solidFill>
              <a:cs typeface="Arial" panose="020B0604020202020204" pitchFamily="34" charset="0"/>
            </a:endParaRPr>
          </a:p>
          <a:p>
            <a:pPr defTabSz="457200"/>
            <a:r>
              <a:rPr lang="de-DE" sz="1100" dirty="0">
                <a:solidFill>
                  <a:schemeClr val="tx1">
                    <a:lumMod val="75000"/>
                  </a:schemeClr>
                </a:solidFill>
                <a:cs typeface="Arial" panose="020B0604020202020204" pitchFamily="34" charset="0"/>
              </a:rPr>
              <a:t>E-Mail: </a:t>
            </a:r>
            <a:r>
              <a:rPr lang="de-DE" sz="1100" dirty="0">
                <a:solidFill>
                  <a:schemeClr val="tx1">
                    <a:lumMod val="75000"/>
                  </a:schemeClr>
                </a:solidFill>
                <a:cs typeface="Arial" panose="020B0604020202020204" pitchFamily="34" charset="0"/>
                <a:hlinkClick r:id="rId5"/>
              </a:rPr>
              <a:t>medienkulturcampus@dvv-vhs.de</a:t>
            </a:r>
            <a:r>
              <a:rPr lang="de-DE" sz="1100" dirty="0">
                <a:solidFill>
                  <a:schemeClr val="tx1">
                    <a:lumMod val="75000"/>
                  </a:schemeClr>
                </a:solidFill>
                <a:cs typeface="Arial" panose="020B0604020202020204" pitchFamily="34" charset="0"/>
              </a:rPr>
              <a:t> </a:t>
            </a:r>
          </a:p>
          <a:p>
            <a:pPr defTabSz="457200"/>
            <a:endParaRPr lang="de-DE" sz="1100" dirty="0">
              <a:solidFill>
                <a:schemeClr val="tx1">
                  <a:lumMod val="75000"/>
                </a:schemeClr>
              </a:solidFill>
              <a:cs typeface="Arial" panose="020B0604020202020204" pitchFamily="34" charset="0"/>
            </a:endParaRPr>
          </a:p>
          <a:p>
            <a:pPr defTabSz="457200"/>
            <a:r>
              <a:rPr lang="de-DE" sz="1100" dirty="0">
                <a:solidFill>
                  <a:schemeClr val="tx1">
                    <a:lumMod val="75000"/>
                  </a:schemeClr>
                </a:solidFill>
                <a:cs typeface="Arial" panose="020B0604020202020204" pitchFamily="34" charset="0"/>
              </a:rPr>
              <a:t>Erscheinungsjahr: 2022</a:t>
            </a:r>
          </a:p>
        </p:txBody>
      </p:sp>
      <p:pic>
        <p:nvPicPr>
          <p:cNvPr id="5" name="Grafik 4" descr="Ein Bild, das Text enthält.&#10;&#10;Automatisch generierte Beschreibung">
            <a:extLst>
              <a:ext uri="{FF2B5EF4-FFF2-40B4-BE49-F238E27FC236}">
                <a16:creationId xmlns:a16="http://schemas.microsoft.com/office/drawing/2014/main" id="{333537EF-6894-B2EF-B399-CD2168619AEE}"/>
              </a:ext>
            </a:extLst>
          </p:cNvPr>
          <p:cNvPicPr>
            <a:picLocks noChangeAspect="1"/>
          </p:cNvPicPr>
          <p:nvPr/>
        </p:nvPicPr>
        <p:blipFill>
          <a:blip r:embed="rId6"/>
          <a:stretch>
            <a:fillRect/>
          </a:stretch>
        </p:blipFill>
        <p:spPr>
          <a:xfrm>
            <a:off x="5581720" y="2408312"/>
            <a:ext cx="2414954" cy="1713219"/>
          </a:xfrm>
          <a:prstGeom prst="rect">
            <a:avLst/>
          </a:prstGeom>
        </p:spPr>
      </p:pic>
      <p:sp>
        <p:nvSpPr>
          <p:cNvPr id="8" name="Fußzeilenplatzhalter 7">
            <a:extLst>
              <a:ext uri="{FF2B5EF4-FFF2-40B4-BE49-F238E27FC236}">
                <a16:creationId xmlns:a16="http://schemas.microsoft.com/office/drawing/2014/main" id="{99E3E438-EB8C-3008-843C-E80B795419F0}"/>
              </a:ext>
            </a:extLst>
          </p:cNvPr>
          <p:cNvSpPr>
            <a:spLocks noGrp="1"/>
          </p:cNvSpPr>
          <p:nvPr>
            <p:ph type="ftr" sz="quarter" idx="3"/>
          </p:nvPr>
        </p:nvSpPr>
        <p:spPr>
          <a:xfrm>
            <a:off x="1504950" y="6398708"/>
            <a:ext cx="5048250" cy="123111"/>
          </a:xfrm>
        </p:spPr>
        <p:txBody>
          <a:bodyPr/>
          <a:lstStyle/>
          <a:p>
            <a:r>
              <a:rPr lang="de-DE" sz="800" dirty="0"/>
              <a:t>Impressum</a:t>
            </a:r>
            <a:endParaRPr lang="de-DE" dirty="0"/>
          </a:p>
        </p:txBody>
      </p:sp>
    </p:spTree>
    <p:extLst>
      <p:ext uri="{BB962C8B-B14F-4D97-AF65-F5344CB8AC3E}">
        <p14:creationId xmlns:p14="http://schemas.microsoft.com/office/powerpoint/2010/main" val="3578815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14">
            <a:extLst>
              <a:ext uri="{FF2B5EF4-FFF2-40B4-BE49-F238E27FC236}">
                <a16:creationId xmlns:a16="http://schemas.microsoft.com/office/drawing/2014/main" id="{CF1B1EDB-F815-5946-867F-AF7D164A3134}"/>
              </a:ext>
            </a:extLst>
          </p:cNvPr>
          <p:cNvSpPr>
            <a:spLocks noGrp="1"/>
          </p:cNvSpPr>
          <p:nvPr>
            <p:ph type="ctrTitle"/>
          </p:nvPr>
        </p:nvSpPr>
        <p:spPr/>
        <p:txBody>
          <a:bodyPr/>
          <a:lstStyle/>
          <a:p>
            <a:r>
              <a:rPr lang="de-DE" dirty="0"/>
              <a:t>Einleitung</a:t>
            </a:r>
          </a:p>
        </p:txBody>
      </p:sp>
      <p:sp>
        <p:nvSpPr>
          <p:cNvPr id="3" name="Foliennummernplatzhalter 2">
            <a:extLst>
              <a:ext uri="{FF2B5EF4-FFF2-40B4-BE49-F238E27FC236}">
                <a16:creationId xmlns:a16="http://schemas.microsoft.com/office/drawing/2014/main" id="{A8571BD4-0804-AF4D-A976-EADA4A39036A}"/>
              </a:ext>
            </a:extLst>
          </p:cNvPr>
          <p:cNvSpPr>
            <a:spLocks noGrp="1"/>
          </p:cNvSpPr>
          <p:nvPr>
            <p:ph type="sldNum" sz="quarter" idx="12"/>
          </p:nvPr>
        </p:nvSpPr>
        <p:spPr/>
        <p:txBody>
          <a:bodyPr/>
          <a:lstStyle/>
          <a:p>
            <a:fld id="{E7299117-E42E-1144-B75F-DB77CB86D79A}" type="slidenum">
              <a:rPr lang="de-DE" smtClean="0"/>
              <a:pPr/>
              <a:t>2</a:t>
            </a:fld>
            <a:endParaRPr lang="de-DE" dirty="0"/>
          </a:p>
        </p:txBody>
      </p:sp>
      <p:sp>
        <p:nvSpPr>
          <p:cNvPr id="17" name="Textplatzhalter 16">
            <a:extLst>
              <a:ext uri="{FF2B5EF4-FFF2-40B4-BE49-F238E27FC236}">
                <a16:creationId xmlns:a16="http://schemas.microsoft.com/office/drawing/2014/main" id="{3EEF3C00-E7C4-E54B-AB1D-FF229FC594F2}"/>
              </a:ext>
            </a:extLst>
          </p:cNvPr>
          <p:cNvSpPr>
            <a:spLocks noGrp="1"/>
          </p:cNvSpPr>
          <p:nvPr>
            <p:ph type="body" sz="quarter" idx="18"/>
          </p:nvPr>
        </p:nvSpPr>
        <p:spPr/>
        <p:txBody>
          <a:bodyPr/>
          <a:lstStyle/>
          <a:p>
            <a:r>
              <a:rPr lang="de-DE" dirty="0"/>
              <a:t>Deutscher</a:t>
            </a:r>
          </a:p>
        </p:txBody>
      </p:sp>
      <p:sp>
        <p:nvSpPr>
          <p:cNvPr id="18" name="Textplatzhalter 17">
            <a:extLst>
              <a:ext uri="{FF2B5EF4-FFF2-40B4-BE49-F238E27FC236}">
                <a16:creationId xmlns:a16="http://schemas.microsoft.com/office/drawing/2014/main" id="{B13D5D09-15FA-E54B-B33C-3A62E0B0D990}"/>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ED592331-2579-A24E-8FEF-C9410D95C883}"/>
              </a:ext>
            </a:extLst>
          </p:cNvPr>
          <p:cNvSpPr>
            <a:spLocks noGrp="1"/>
          </p:cNvSpPr>
          <p:nvPr>
            <p:ph type="ftr" sz="quarter" idx="3"/>
          </p:nvPr>
        </p:nvSpPr>
        <p:spPr/>
        <p:txBody>
          <a:bodyPr/>
          <a:lstStyle/>
          <a:p>
            <a:r>
              <a:rPr lang="de-DE" sz="800"/>
              <a:t>Einleitung</a:t>
            </a:r>
            <a:endParaRPr lang="de-DE" dirty="0"/>
          </a:p>
        </p:txBody>
      </p:sp>
      <p:sp>
        <p:nvSpPr>
          <p:cNvPr id="16" name="Textplatzhalter 15">
            <a:extLst>
              <a:ext uri="{FF2B5EF4-FFF2-40B4-BE49-F238E27FC236}">
                <a16:creationId xmlns:a16="http://schemas.microsoft.com/office/drawing/2014/main" id="{A3A1F2D1-AE59-AC4D-BC9E-573D8C13475B}"/>
              </a:ext>
            </a:extLst>
          </p:cNvPr>
          <p:cNvSpPr>
            <a:spLocks noGrp="1"/>
          </p:cNvSpPr>
          <p:nvPr>
            <p:ph type="body" sz="quarter" idx="15"/>
          </p:nvPr>
        </p:nvSpPr>
        <p:spPr>
          <a:xfrm>
            <a:off x="1511300" y="2091407"/>
            <a:ext cx="6121400" cy="3970028"/>
          </a:xfrm>
        </p:spPr>
        <p:txBody>
          <a:bodyPr>
            <a:noAutofit/>
          </a:bodyPr>
          <a:lstStyle/>
          <a:p>
            <a:pPr marL="0" indent="0">
              <a:lnSpc>
                <a:spcPct val="100000"/>
              </a:lnSpc>
              <a:spcBef>
                <a:spcPts val="600"/>
              </a:spcBef>
              <a:spcAft>
                <a:spcPts val="600"/>
              </a:spcAft>
              <a:buNone/>
            </a:pPr>
            <a:r>
              <a:rPr lang="de-DE" sz="1200" dirty="0">
                <a:solidFill>
                  <a:schemeClr val="tx1">
                    <a:lumMod val="75000"/>
                  </a:schemeClr>
                </a:solidFill>
              </a:rPr>
              <a:t>Liebe Dozent*innen, liebe Kolleg*innen, </a:t>
            </a:r>
          </a:p>
          <a:p>
            <a:pPr marL="0" indent="0">
              <a:lnSpc>
                <a:spcPct val="100000"/>
              </a:lnSpc>
              <a:spcBef>
                <a:spcPts val="600"/>
              </a:spcBef>
              <a:spcAft>
                <a:spcPts val="0"/>
              </a:spcAft>
              <a:buNone/>
            </a:pPr>
            <a:r>
              <a:rPr lang="de-DE" sz="1200" dirty="0">
                <a:solidFill>
                  <a:schemeClr val="tx1">
                    <a:lumMod val="75000"/>
                  </a:schemeClr>
                </a:solidFill>
              </a:rPr>
              <a:t>aus aktuellem Anlass bieten wir Ihnen für die Umsetzung von Bildungsangeboten (Unterrichtsreihen, Workshops, Projektwochen usw.) Materialien zu</a:t>
            </a:r>
            <a:br>
              <a:rPr lang="de-DE" sz="1200" dirty="0">
                <a:solidFill>
                  <a:schemeClr val="tx1">
                    <a:lumMod val="75000"/>
                  </a:schemeClr>
                </a:solidFill>
              </a:rPr>
            </a:br>
            <a:r>
              <a:rPr lang="de-DE" sz="1200" b="1" dirty="0">
                <a:solidFill>
                  <a:srgbClr val="002859"/>
                </a:solidFill>
              </a:rPr>
              <a:t>Krieg und Medien. Zum Umgang mit Desinformation und (Kriegs-)Propaganda </a:t>
            </a:r>
            <a:r>
              <a:rPr lang="de-DE" sz="1200" dirty="0">
                <a:solidFill>
                  <a:schemeClr val="tx1">
                    <a:lumMod val="75000"/>
                  </a:schemeClr>
                </a:solidFill>
              </a:rPr>
              <a:t>an.</a:t>
            </a:r>
          </a:p>
          <a:p>
            <a:pPr marL="0" indent="0">
              <a:lnSpc>
                <a:spcPct val="100000"/>
              </a:lnSpc>
              <a:spcBef>
                <a:spcPts val="600"/>
              </a:spcBef>
              <a:spcAft>
                <a:spcPts val="0"/>
              </a:spcAft>
              <a:buNone/>
            </a:pPr>
            <a:r>
              <a:rPr lang="de-DE" sz="1100" dirty="0">
                <a:solidFill>
                  <a:schemeClr val="tx1">
                    <a:lumMod val="75000"/>
                  </a:schemeClr>
                </a:solidFill>
              </a:rPr>
              <a:t>Die vorliegenden Folien können alleine genutzt werden, sind aber auch eine thematische Ergänzung zur Modulbox „Auf Hate Speech und Fake News reagieren“ sowie zur Modulbox „Auf Verschwörungserzählungen reagieren“, die ebenfalls kostenfrei zur Verfügung stehen.</a:t>
            </a:r>
          </a:p>
          <a:p>
            <a:pPr marL="0" indent="0">
              <a:lnSpc>
                <a:spcPct val="100000"/>
              </a:lnSpc>
              <a:spcBef>
                <a:spcPts val="600"/>
              </a:spcBef>
              <a:spcAft>
                <a:spcPts val="0"/>
              </a:spcAft>
              <a:buNone/>
            </a:pPr>
            <a:r>
              <a:rPr lang="de-DE" sz="1100" dirty="0">
                <a:solidFill>
                  <a:schemeClr val="tx1">
                    <a:lumMod val="75000"/>
                  </a:schemeClr>
                </a:solidFill>
              </a:rPr>
              <a:t>Sie finden hier eine komprimierte Auswahl an Informationen, Methoden und Umsetzungsvorschlägen, die Sie im Rahmen von Aktivitäten der Medienbildung und politischen Jugendbildung an Volkshochschulen und an weiteren außerschulischen Bildungseinrichtungen einsetzen können – aktuell und hoch relevant. </a:t>
            </a:r>
          </a:p>
          <a:p>
            <a:pPr marL="0" indent="0">
              <a:lnSpc>
                <a:spcPct val="100000"/>
              </a:lnSpc>
              <a:spcBef>
                <a:spcPts val="600"/>
              </a:spcBef>
              <a:spcAft>
                <a:spcPts val="0"/>
              </a:spcAft>
              <a:buNone/>
            </a:pPr>
            <a:r>
              <a:rPr lang="de-DE" sz="1100" dirty="0">
                <a:solidFill>
                  <a:schemeClr val="tx1">
                    <a:lumMod val="75000"/>
                  </a:schemeClr>
                </a:solidFill>
              </a:rPr>
              <a:t>Da sich im Zuge schneller gesellschaftlicher Veränderungen die Themen fortlaufend neu entwickeln und darstellen, bieten wir Ihnen unsere Materialien in einem offenen PowerPoint-Format an. Individuelle Erweiterungen, aber auch persönliche Zuschnitte und Vertiefungen sind so – auch mit Blick auf Ihre Zielgruppe – einfach möglich. </a:t>
            </a:r>
          </a:p>
          <a:p>
            <a:pPr marL="0" indent="0">
              <a:lnSpc>
                <a:spcPct val="100000"/>
              </a:lnSpc>
              <a:spcBef>
                <a:spcPts val="600"/>
              </a:spcBef>
              <a:spcAft>
                <a:spcPts val="0"/>
              </a:spcAft>
              <a:buNone/>
            </a:pPr>
            <a:r>
              <a:rPr lang="de-DE" sz="1100" dirty="0">
                <a:solidFill>
                  <a:schemeClr val="tx1">
                    <a:lumMod val="75000"/>
                  </a:schemeClr>
                </a:solidFill>
              </a:rPr>
              <a:t>Wir hoffen, dass Ihnen die Präsentation durch die Zusammenstellung verschiedener Quellen und Hinweise auf Websites, Artikel und Videos bei Ihrer Vorbereitung und Durchführung nützlich sein wird.* </a:t>
            </a:r>
          </a:p>
          <a:p>
            <a:pPr marL="0" indent="0">
              <a:lnSpc>
                <a:spcPct val="100000"/>
              </a:lnSpc>
              <a:spcAft>
                <a:spcPts val="0"/>
              </a:spcAft>
              <a:buNone/>
            </a:pPr>
            <a:endParaRPr lang="de-DE" sz="1100" dirty="0">
              <a:solidFill>
                <a:schemeClr val="tx1">
                  <a:lumMod val="75000"/>
                </a:schemeClr>
              </a:solidFill>
            </a:endParaRPr>
          </a:p>
          <a:p>
            <a:pPr marL="0" indent="0">
              <a:lnSpc>
                <a:spcPct val="100000"/>
              </a:lnSpc>
              <a:spcAft>
                <a:spcPts val="0"/>
              </a:spcAft>
              <a:buNone/>
            </a:pPr>
            <a:r>
              <a:rPr lang="de-DE" sz="1100" dirty="0">
                <a:solidFill>
                  <a:schemeClr val="tx1">
                    <a:lumMod val="60000"/>
                    <a:lumOff val="40000"/>
                  </a:schemeClr>
                </a:solidFill>
              </a:rPr>
              <a:t>* </a:t>
            </a:r>
            <a:r>
              <a:rPr lang="de-DE" sz="1050" dirty="0">
                <a:solidFill>
                  <a:schemeClr val="tx1">
                    <a:lumMod val="60000"/>
                    <a:lumOff val="40000"/>
                  </a:schemeClr>
                </a:solidFill>
              </a:rPr>
              <a:t>Die angegebenen Internetlinks wurden zuletzt aufgerufen am 16. Mai 2022.</a:t>
            </a:r>
          </a:p>
        </p:txBody>
      </p:sp>
    </p:spTree>
    <p:extLst>
      <p:ext uri="{BB962C8B-B14F-4D97-AF65-F5344CB8AC3E}">
        <p14:creationId xmlns:p14="http://schemas.microsoft.com/office/powerpoint/2010/main" val="2978819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78008EB3-4884-4F4C-8F6D-C1EB9EFAAD24}"/>
              </a:ext>
            </a:extLst>
          </p:cNvPr>
          <p:cNvSpPr>
            <a:spLocks noGrp="1"/>
          </p:cNvSpPr>
          <p:nvPr>
            <p:ph type="ctrTitle"/>
          </p:nvPr>
        </p:nvSpPr>
        <p:spPr/>
        <p:txBody>
          <a:bodyPr/>
          <a:lstStyle/>
          <a:p>
            <a:r>
              <a:rPr lang="de-DE" dirty="0"/>
              <a:t>Inhalt</a:t>
            </a:r>
          </a:p>
        </p:txBody>
      </p:sp>
      <p:sp>
        <p:nvSpPr>
          <p:cNvPr id="4" name="Foliennummernplatzhalter 3">
            <a:extLst>
              <a:ext uri="{FF2B5EF4-FFF2-40B4-BE49-F238E27FC236}">
                <a16:creationId xmlns:a16="http://schemas.microsoft.com/office/drawing/2014/main" id="{0D9B0F48-8D04-0647-8AD6-3D930971935A}"/>
              </a:ext>
            </a:extLst>
          </p:cNvPr>
          <p:cNvSpPr>
            <a:spLocks noGrp="1"/>
          </p:cNvSpPr>
          <p:nvPr>
            <p:ph type="sldNum" sz="quarter" idx="12"/>
          </p:nvPr>
        </p:nvSpPr>
        <p:spPr/>
        <p:txBody>
          <a:bodyPr/>
          <a:lstStyle/>
          <a:p>
            <a:fld id="{E7299117-E42E-1144-B75F-DB77CB86D79A}" type="slidenum">
              <a:rPr lang="de-DE" smtClean="0"/>
              <a:pPr/>
              <a:t>3</a:t>
            </a:fld>
            <a:endParaRPr lang="de-DE" dirty="0"/>
          </a:p>
        </p:txBody>
      </p:sp>
      <p:sp>
        <p:nvSpPr>
          <p:cNvPr id="5" name="Textplatzhalter 4">
            <a:extLst>
              <a:ext uri="{FF2B5EF4-FFF2-40B4-BE49-F238E27FC236}">
                <a16:creationId xmlns:a16="http://schemas.microsoft.com/office/drawing/2014/main" id="{09C72C89-6A2F-387D-F162-1CDFEE64870A}"/>
              </a:ext>
            </a:extLst>
          </p:cNvPr>
          <p:cNvSpPr>
            <a:spLocks noGrp="1"/>
          </p:cNvSpPr>
          <p:nvPr>
            <p:ph type="body" sz="quarter" idx="16"/>
          </p:nvPr>
        </p:nvSpPr>
        <p:spPr>
          <a:xfrm>
            <a:off x="1504950" y="1749534"/>
            <a:ext cx="5704473" cy="308802"/>
          </a:xfrm>
        </p:spPr>
        <p:txBody>
          <a:bodyPr/>
          <a:lstStyle/>
          <a:p>
            <a:r>
              <a:rPr lang="de-DE" dirty="0">
                <a:effectLst/>
                <a:latin typeface="+mn-lt"/>
                <a:ea typeface="Calibri" panose="020F0502020204030204" pitchFamily="34" charset="0"/>
                <a:cs typeface="Times New Roman" panose="02020603050405020304" pitchFamily="18" charset="0"/>
              </a:rPr>
              <a:t>Krieg und Medien. Zum Umgang mit Desinformation und (Kriegs-)Propaganda </a:t>
            </a:r>
          </a:p>
          <a:p>
            <a:endParaRPr lang="de-DE" dirty="0"/>
          </a:p>
        </p:txBody>
      </p:sp>
      <p:sp>
        <p:nvSpPr>
          <p:cNvPr id="3" name="Textplatzhalter 2">
            <a:extLst>
              <a:ext uri="{FF2B5EF4-FFF2-40B4-BE49-F238E27FC236}">
                <a16:creationId xmlns:a16="http://schemas.microsoft.com/office/drawing/2014/main" id="{2AAE73A1-C924-8747-AC4D-5E35D26FDBF8}"/>
              </a:ext>
            </a:extLst>
          </p:cNvPr>
          <p:cNvSpPr>
            <a:spLocks noGrp="1"/>
          </p:cNvSpPr>
          <p:nvPr>
            <p:ph type="body" sz="quarter" idx="17"/>
          </p:nvPr>
        </p:nvSpPr>
        <p:spPr>
          <a:xfrm>
            <a:off x="1511300" y="2571183"/>
            <a:ext cx="6127749" cy="3636962"/>
          </a:xfrm>
        </p:spPr>
        <p:txBody>
          <a:bodyPr/>
          <a:lstStyle/>
          <a:p>
            <a:pPr marL="347663" lvl="1" indent="-347663">
              <a:lnSpc>
                <a:spcPct val="150000"/>
              </a:lnSpc>
              <a:buFont typeface="+mj-lt"/>
              <a:buAutoNum type="alphaLcPeriod"/>
            </a:pPr>
            <a:r>
              <a:rPr lang="de-DE" sz="1800" dirty="0">
                <a:solidFill>
                  <a:schemeClr val="tx1">
                    <a:lumMod val="75000"/>
                  </a:schemeClr>
                </a:solidFill>
              </a:rPr>
              <a:t>Einstieg in das Thema</a:t>
            </a:r>
          </a:p>
          <a:p>
            <a:pPr marL="347663" lvl="1" indent="-347663">
              <a:lnSpc>
                <a:spcPct val="150000"/>
              </a:lnSpc>
              <a:buFont typeface="+mj-lt"/>
              <a:buAutoNum type="alphaLcPeriod"/>
            </a:pPr>
            <a:r>
              <a:rPr lang="de-DE" sz="1800" dirty="0">
                <a:solidFill>
                  <a:schemeClr val="tx1">
                    <a:lumMod val="75000"/>
                  </a:schemeClr>
                </a:solidFill>
              </a:rPr>
              <a:t>Krieg in den Sozialen Medien am Beispiel TikTok</a:t>
            </a:r>
          </a:p>
          <a:p>
            <a:pPr marL="347663" lvl="1" indent="-347663">
              <a:lnSpc>
                <a:spcPct val="150000"/>
              </a:lnSpc>
              <a:buFont typeface="+mj-lt"/>
              <a:buAutoNum type="alphaLcPeriod"/>
            </a:pPr>
            <a:r>
              <a:rPr lang="de-DE" sz="1800" dirty="0">
                <a:solidFill>
                  <a:schemeClr val="tx1">
                    <a:lumMod val="75000"/>
                  </a:schemeClr>
                </a:solidFill>
              </a:rPr>
              <a:t>Beispiele Desinformation</a:t>
            </a:r>
          </a:p>
          <a:p>
            <a:pPr marL="347663" lvl="1" indent="-347663">
              <a:lnSpc>
                <a:spcPct val="150000"/>
              </a:lnSpc>
              <a:buFont typeface="+mj-lt"/>
              <a:buAutoNum type="alphaLcPeriod"/>
            </a:pPr>
            <a:r>
              <a:rPr lang="de-DE" sz="1800" dirty="0">
                <a:solidFill>
                  <a:schemeClr val="tx1">
                    <a:lumMod val="75000"/>
                  </a:schemeClr>
                </a:solidFill>
              </a:rPr>
              <a:t>Materialien für die pädagogische Arbeit</a:t>
            </a:r>
          </a:p>
          <a:p>
            <a:pPr marL="347663" lvl="1" indent="-347663">
              <a:lnSpc>
                <a:spcPct val="150000"/>
              </a:lnSpc>
              <a:buFont typeface="+mj-lt"/>
              <a:buAutoNum type="alphaLcPeriod"/>
            </a:pPr>
            <a:r>
              <a:rPr lang="de-DE" sz="1800" dirty="0">
                <a:solidFill>
                  <a:schemeClr val="tx1">
                    <a:lumMod val="75000"/>
                  </a:schemeClr>
                </a:solidFill>
              </a:rPr>
              <a:t>Geeignete Informationen für Kinder </a:t>
            </a:r>
          </a:p>
          <a:p>
            <a:pPr marL="0" indent="0">
              <a:buNone/>
            </a:pPr>
            <a:endParaRPr lang="de-DE" dirty="0">
              <a:solidFill>
                <a:schemeClr val="tx1">
                  <a:lumMod val="75000"/>
                </a:schemeClr>
              </a:solidFill>
            </a:endParaRPr>
          </a:p>
          <a:p>
            <a:pPr marL="457200" indent="-457200">
              <a:buFont typeface="Arial" panose="020B0604020202020204" pitchFamily="34" charset="0"/>
              <a:buAutoNum type="alphaLcPeriod"/>
            </a:pPr>
            <a:endParaRPr lang="de-DE" dirty="0">
              <a:solidFill>
                <a:schemeClr val="tx1">
                  <a:lumMod val="75000"/>
                </a:schemeClr>
              </a:solidFill>
            </a:endParaRPr>
          </a:p>
          <a:p>
            <a:pPr marL="0" indent="0">
              <a:buNone/>
            </a:pPr>
            <a:endParaRPr lang="de-DE" dirty="0"/>
          </a:p>
        </p:txBody>
      </p:sp>
      <p:sp>
        <p:nvSpPr>
          <p:cNvPr id="11" name="Textplatzhalter 10">
            <a:extLst>
              <a:ext uri="{FF2B5EF4-FFF2-40B4-BE49-F238E27FC236}">
                <a16:creationId xmlns:a16="http://schemas.microsoft.com/office/drawing/2014/main" id="{CFC0FE13-AA8B-F947-A203-E5C52AB4BC16}"/>
              </a:ext>
            </a:extLst>
          </p:cNvPr>
          <p:cNvSpPr>
            <a:spLocks noGrp="1"/>
          </p:cNvSpPr>
          <p:nvPr>
            <p:ph type="body" sz="quarter" idx="18"/>
          </p:nvPr>
        </p:nvSpPr>
        <p:spPr/>
        <p:txBody>
          <a:bodyPr/>
          <a:lstStyle/>
          <a:p>
            <a:r>
              <a:rPr lang="de-DE" dirty="0"/>
              <a:t>Deutscher</a:t>
            </a:r>
          </a:p>
        </p:txBody>
      </p:sp>
      <p:sp>
        <p:nvSpPr>
          <p:cNvPr id="12" name="Textplatzhalter 11">
            <a:extLst>
              <a:ext uri="{FF2B5EF4-FFF2-40B4-BE49-F238E27FC236}">
                <a16:creationId xmlns:a16="http://schemas.microsoft.com/office/drawing/2014/main" id="{4FEDFB63-F7B4-9D42-9636-D72F7D82F703}"/>
              </a:ext>
            </a:extLst>
          </p:cNvPr>
          <p:cNvSpPr>
            <a:spLocks noGrp="1"/>
          </p:cNvSpPr>
          <p:nvPr>
            <p:ph type="body" sz="quarter" idx="19"/>
          </p:nvPr>
        </p:nvSpPr>
        <p:spPr>
          <a:prstGeom prst="rect">
            <a:avLst/>
          </a:prstGeom>
        </p:spPr>
        <p:txBody>
          <a:bodyPr/>
          <a:lstStyle/>
          <a:p>
            <a:r>
              <a:rPr lang="de-DE" dirty="0"/>
              <a:t>Volkshochschul-Verband</a:t>
            </a:r>
          </a:p>
        </p:txBody>
      </p:sp>
      <p:sp>
        <p:nvSpPr>
          <p:cNvPr id="2" name="Fußzeilenplatzhalter 1">
            <a:extLst>
              <a:ext uri="{FF2B5EF4-FFF2-40B4-BE49-F238E27FC236}">
                <a16:creationId xmlns:a16="http://schemas.microsoft.com/office/drawing/2014/main" id="{86AD8352-4A82-6E48-A629-79B1399F6EA0}"/>
              </a:ext>
            </a:extLst>
          </p:cNvPr>
          <p:cNvSpPr>
            <a:spLocks noGrp="1"/>
          </p:cNvSpPr>
          <p:nvPr>
            <p:ph type="ftr" sz="quarter" idx="3"/>
          </p:nvPr>
        </p:nvSpPr>
        <p:spPr>
          <a:xfrm>
            <a:off x="1504950" y="6398708"/>
            <a:ext cx="5048250" cy="123111"/>
          </a:xfrm>
        </p:spPr>
        <p:txBody>
          <a:bodyPr/>
          <a:lstStyle/>
          <a:p>
            <a:r>
              <a:rPr lang="de-DE" sz="800">
                <a:effectLst/>
                <a:latin typeface="+mn-lt"/>
                <a:ea typeface="Calibri" panose="020F0502020204030204" pitchFamily="34" charset="0"/>
                <a:cs typeface="Times New Roman" panose="02020603050405020304" pitchFamily="18" charset="0"/>
              </a:rPr>
              <a:t>Inhaltsverzeichnis</a:t>
            </a:r>
            <a:endParaRPr lang="de-DE" sz="800" dirty="0"/>
          </a:p>
        </p:txBody>
      </p:sp>
      <p:sp>
        <p:nvSpPr>
          <p:cNvPr id="20" name="Inhaltsplatzhalter 4">
            <a:extLst>
              <a:ext uri="{FF2B5EF4-FFF2-40B4-BE49-F238E27FC236}">
                <a16:creationId xmlns:a16="http://schemas.microsoft.com/office/drawing/2014/main" id="{5ECC2F0F-8CBD-48C8-B340-819453D13201}"/>
              </a:ext>
            </a:extLst>
          </p:cNvPr>
          <p:cNvSpPr txBox="1">
            <a:spLocks/>
          </p:cNvSpPr>
          <p:nvPr/>
        </p:nvSpPr>
        <p:spPr>
          <a:xfrm>
            <a:off x="759178" y="2267120"/>
            <a:ext cx="6873522" cy="30494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05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AutoNum type="alphaLcPeriod"/>
            </a:pPr>
            <a:endParaRPr lang="de-DE" dirty="0">
              <a:solidFill>
                <a:schemeClr val="tx1">
                  <a:lumMod val="75000"/>
                </a:schemeClr>
              </a:solidFill>
            </a:endParaRPr>
          </a:p>
        </p:txBody>
      </p:sp>
    </p:spTree>
    <p:extLst>
      <p:ext uri="{BB962C8B-B14F-4D97-AF65-F5344CB8AC3E}">
        <p14:creationId xmlns:p14="http://schemas.microsoft.com/office/powerpoint/2010/main" val="2624571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3041A1-EAFA-8456-AB4C-B45D7725C452}"/>
              </a:ext>
            </a:extLst>
          </p:cNvPr>
          <p:cNvSpPr>
            <a:spLocks noGrp="1"/>
          </p:cNvSpPr>
          <p:nvPr>
            <p:ph type="ctrTitle"/>
          </p:nvPr>
        </p:nvSpPr>
        <p:spPr/>
        <p:txBody>
          <a:bodyPr/>
          <a:lstStyle/>
          <a:p>
            <a:pPr marL="514350" indent="-514350">
              <a:buFont typeface="+mj-lt"/>
              <a:buAutoNum type="alphaLcPeriod"/>
            </a:pPr>
            <a:r>
              <a:rPr lang="de-DE" dirty="0"/>
              <a:t>Einstieg in das Thema</a:t>
            </a:r>
          </a:p>
        </p:txBody>
      </p:sp>
      <p:sp>
        <p:nvSpPr>
          <p:cNvPr id="3" name="Foliennummernplatzhalter 2">
            <a:extLst>
              <a:ext uri="{FF2B5EF4-FFF2-40B4-BE49-F238E27FC236}">
                <a16:creationId xmlns:a16="http://schemas.microsoft.com/office/drawing/2014/main" id="{ED947E27-286C-A315-983A-32378D90CFA7}"/>
              </a:ext>
            </a:extLst>
          </p:cNvPr>
          <p:cNvSpPr>
            <a:spLocks noGrp="1"/>
          </p:cNvSpPr>
          <p:nvPr>
            <p:ph type="sldNum" sz="quarter" idx="12"/>
          </p:nvPr>
        </p:nvSpPr>
        <p:spPr/>
        <p:txBody>
          <a:bodyPr/>
          <a:lstStyle/>
          <a:p>
            <a:fld id="{E7299117-E42E-1144-B75F-DB77CB86D79A}" type="slidenum">
              <a:rPr lang="de-DE" smtClean="0"/>
              <a:pPr/>
              <a:t>4</a:t>
            </a:fld>
            <a:endParaRPr lang="de-DE" dirty="0"/>
          </a:p>
        </p:txBody>
      </p:sp>
      <p:sp>
        <p:nvSpPr>
          <p:cNvPr id="5" name="Textplatzhalter 4">
            <a:extLst>
              <a:ext uri="{FF2B5EF4-FFF2-40B4-BE49-F238E27FC236}">
                <a16:creationId xmlns:a16="http://schemas.microsoft.com/office/drawing/2014/main" id="{D5021ECC-2AF8-BEF8-924C-4A63444FF7E7}"/>
              </a:ext>
            </a:extLst>
          </p:cNvPr>
          <p:cNvSpPr>
            <a:spLocks noGrp="1"/>
          </p:cNvSpPr>
          <p:nvPr>
            <p:ph type="body" sz="quarter" idx="17"/>
          </p:nvPr>
        </p:nvSpPr>
        <p:spPr>
          <a:xfrm>
            <a:off x="1514476" y="3978111"/>
            <a:ext cx="6127750" cy="2428291"/>
          </a:xfrm>
        </p:spPr>
        <p:txBody>
          <a:bodyPr>
            <a:normAutofit fontScale="55000" lnSpcReduction="20000"/>
          </a:bodyPr>
          <a:lstStyle/>
          <a:p>
            <a:pPr marL="0" indent="0">
              <a:lnSpc>
                <a:spcPct val="120000"/>
              </a:lnSpc>
              <a:buNone/>
            </a:pPr>
            <a:r>
              <a:rPr lang="de-DE" sz="2200" dirty="0">
                <a:solidFill>
                  <a:schemeClr val="tx1">
                    <a:lumMod val="75000"/>
                  </a:schemeClr>
                </a:solidFill>
              </a:rPr>
              <a:t>„Das erste Opfer des Krieges ist die Wahrheit“: Dieser Spruch wurde oft zitiert, auch wenn unklar ist, wer dies gesagt hat. Leider trifft die Aussage, dass in Kriegszeiten viele Desinformationen verbreitet werden, häufig zu – so auch im aktuellen Ukraine-Krieg. Daher stellt sich die drängende Frage: </a:t>
            </a:r>
          </a:p>
          <a:p>
            <a:pPr marL="0" indent="0">
              <a:lnSpc>
                <a:spcPct val="120000"/>
              </a:lnSpc>
              <a:buNone/>
            </a:pPr>
            <a:r>
              <a:rPr lang="de-DE" sz="2200" b="1" dirty="0">
                <a:solidFill>
                  <a:schemeClr val="tx1">
                    <a:lumMod val="75000"/>
                  </a:schemeClr>
                </a:solidFill>
              </a:rPr>
              <a:t>Was ist echt und was fake? Und wie erkenne ich Desinformationen?</a:t>
            </a:r>
          </a:p>
          <a:p>
            <a:pPr marL="0" indent="0">
              <a:lnSpc>
                <a:spcPct val="120000"/>
              </a:lnSpc>
              <a:buNone/>
            </a:pPr>
            <a:r>
              <a:rPr lang="de-DE" sz="2200" dirty="0">
                <a:solidFill>
                  <a:schemeClr val="tx1">
                    <a:lumMod val="75000"/>
                  </a:schemeClr>
                </a:solidFill>
              </a:rPr>
              <a:t>Die Kriegsparteien, aber auch andere Gruppen sowie Einzelpersonen verbreiten im Netz Propaganda-Videos, Fake News und Hate Speech, um ihre Interessen zu unterstreichen und die öffentliche Meinung zu beeinflussen. Insbesondere die Sozialen Medien ermöglichen die Verbreitung von Inhalten jedweder Couleur in Echtzeit. Hier ist vor allem die Plattform </a:t>
            </a:r>
            <a:r>
              <a:rPr lang="de-DE" sz="2200" dirty="0" err="1">
                <a:solidFill>
                  <a:schemeClr val="tx1">
                    <a:lumMod val="75000"/>
                  </a:schemeClr>
                </a:solidFill>
              </a:rPr>
              <a:t>TikTok</a:t>
            </a:r>
            <a:r>
              <a:rPr lang="de-DE" sz="2200" dirty="0">
                <a:solidFill>
                  <a:schemeClr val="tx1">
                    <a:lumMod val="75000"/>
                  </a:schemeClr>
                </a:solidFill>
              </a:rPr>
              <a:t> ins Gerede gekommen.</a:t>
            </a:r>
          </a:p>
          <a:p>
            <a:pPr marL="0" indent="0">
              <a:lnSpc>
                <a:spcPct val="120000"/>
              </a:lnSpc>
              <a:buNone/>
            </a:pPr>
            <a:endParaRPr lang="de-DE" sz="2200" dirty="0">
              <a:solidFill>
                <a:schemeClr val="tx1">
                  <a:lumMod val="75000"/>
                </a:schemeClr>
              </a:solidFill>
            </a:endParaRPr>
          </a:p>
          <a:p>
            <a:pPr marL="0" indent="0">
              <a:lnSpc>
                <a:spcPct val="120000"/>
              </a:lnSpc>
              <a:buNone/>
            </a:pPr>
            <a:endParaRPr lang="de-DE" sz="2200" dirty="0">
              <a:solidFill>
                <a:schemeClr val="tx1">
                  <a:lumMod val="75000"/>
                </a:schemeClr>
              </a:solidFill>
            </a:endParaRPr>
          </a:p>
          <a:p>
            <a:pPr marL="0" indent="0">
              <a:buNone/>
            </a:pPr>
            <a:endParaRPr lang="de-DE" dirty="0"/>
          </a:p>
        </p:txBody>
      </p:sp>
      <p:sp>
        <p:nvSpPr>
          <p:cNvPr id="6" name="Textplatzhalter 5">
            <a:extLst>
              <a:ext uri="{FF2B5EF4-FFF2-40B4-BE49-F238E27FC236}">
                <a16:creationId xmlns:a16="http://schemas.microsoft.com/office/drawing/2014/main" id="{8C27520E-1D98-60CF-85F5-82B60DD80C29}"/>
              </a:ext>
            </a:extLst>
          </p:cNvPr>
          <p:cNvSpPr>
            <a:spLocks noGrp="1"/>
          </p:cNvSpPr>
          <p:nvPr>
            <p:ph type="body" sz="quarter" idx="18"/>
          </p:nvPr>
        </p:nvSpPr>
        <p:spPr>
          <a:xfrm>
            <a:off x="1514475" y="400050"/>
            <a:ext cx="3057525" cy="145424"/>
          </a:xfrm>
        </p:spPr>
        <p:txBody>
          <a:bodyPr/>
          <a:lstStyle/>
          <a:p>
            <a:r>
              <a:rPr lang="de-DE" dirty="0"/>
              <a:t>Deutscher</a:t>
            </a:r>
          </a:p>
        </p:txBody>
      </p:sp>
      <p:sp>
        <p:nvSpPr>
          <p:cNvPr id="7" name="Textplatzhalter 6">
            <a:extLst>
              <a:ext uri="{FF2B5EF4-FFF2-40B4-BE49-F238E27FC236}">
                <a16:creationId xmlns:a16="http://schemas.microsoft.com/office/drawing/2014/main" id="{719B3A19-1E5E-BC5F-FF91-C246F7996DDB}"/>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BF0CF923-2975-F29E-E5BA-E569149209CB}"/>
              </a:ext>
            </a:extLst>
          </p:cNvPr>
          <p:cNvSpPr>
            <a:spLocks noGrp="1"/>
          </p:cNvSpPr>
          <p:nvPr>
            <p:ph type="ftr" sz="quarter" idx="3"/>
          </p:nvPr>
        </p:nvSpPr>
        <p:spPr>
          <a:xfrm>
            <a:off x="1504950" y="6398708"/>
            <a:ext cx="5048250" cy="123111"/>
          </a:xfrm>
        </p:spPr>
        <p:txBody>
          <a:bodyPr/>
          <a:lstStyle/>
          <a:p>
            <a:r>
              <a:rPr lang="de-DE" sz="800" dirty="0"/>
              <a:t>Einstieg in das Thema</a:t>
            </a:r>
          </a:p>
        </p:txBody>
      </p:sp>
      <p:sp>
        <p:nvSpPr>
          <p:cNvPr id="9" name="Textfeld 8">
            <a:extLst>
              <a:ext uri="{FF2B5EF4-FFF2-40B4-BE49-F238E27FC236}">
                <a16:creationId xmlns:a16="http://schemas.microsoft.com/office/drawing/2014/main" id="{EF1CF927-7D89-B1F3-122A-EBE687AD308C}"/>
              </a:ext>
            </a:extLst>
          </p:cNvPr>
          <p:cNvSpPr txBox="1"/>
          <p:nvPr/>
        </p:nvSpPr>
        <p:spPr>
          <a:xfrm>
            <a:off x="1514476" y="1933550"/>
            <a:ext cx="6127750" cy="1723549"/>
          </a:xfrm>
          <a:prstGeom prst="rect">
            <a:avLst/>
          </a:prstGeom>
          <a:solidFill>
            <a:srgbClr val="4BA02D">
              <a:alpha val="30000"/>
            </a:srgbClr>
          </a:solidFill>
          <a:ln>
            <a:solidFill>
              <a:schemeClr val="accent3">
                <a:lumMod val="50000"/>
              </a:schemeClr>
            </a:solidFill>
          </a:ln>
        </p:spPr>
        <p:txBody>
          <a:bodyPr wrap="square" rtlCol="0">
            <a:spAutoFit/>
          </a:bodyPr>
          <a:lstStyle/>
          <a:p>
            <a:pPr lvl="0" algn="just" defTabSz="457200">
              <a:spcBef>
                <a:spcPts val="600"/>
              </a:spcBef>
            </a:pPr>
            <a:r>
              <a:rPr lang="de-DE" sz="1200" b="1" dirty="0">
                <a:solidFill>
                  <a:srgbClr val="4BA02D"/>
                </a:solidFill>
                <a:latin typeface="Arial" panose="020B0604020202020204" pitchFamily="34" charset="0"/>
                <a:cs typeface="Arial" panose="020B0604020202020204" pitchFamily="34" charset="0"/>
              </a:rPr>
              <a:t>Hinweis für Dozierende:</a:t>
            </a:r>
          </a:p>
          <a:p>
            <a:pPr lvl="0" defTabSz="457200">
              <a:spcBef>
                <a:spcPts val="600"/>
              </a:spcBef>
            </a:pPr>
            <a:r>
              <a:rPr lang="de-DE" sz="1200" dirty="0">
                <a:solidFill>
                  <a:schemeClr val="accent3">
                    <a:lumMod val="50000"/>
                  </a:schemeClr>
                </a:solidFill>
                <a:latin typeface="Arial" panose="020B0604020202020204" pitchFamily="34" charset="0"/>
                <a:cs typeface="Arial" panose="020B0604020202020204" pitchFamily="34" charset="0"/>
              </a:rPr>
              <a:t>Die </a:t>
            </a:r>
            <a:r>
              <a:rPr lang="de-DE" sz="1200" b="1" dirty="0">
                <a:solidFill>
                  <a:schemeClr val="accent3">
                    <a:lumMod val="50000"/>
                  </a:schemeClr>
                </a:solidFill>
                <a:latin typeface="Arial" panose="020B0604020202020204" pitchFamily="34" charset="0"/>
                <a:cs typeface="Arial" panose="020B0604020202020204" pitchFamily="34" charset="0"/>
              </a:rPr>
              <a:t>Landeszentrale für politische Bildung BW </a:t>
            </a:r>
            <a:r>
              <a:rPr lang="de-DE" sz="1200" dirty="0">
                <a:solidFill>
                  <a:schemeClr val="accent3">
                    <a:lumMod val="50000"/>
                  </a:schemeClr>
                </a:solidFill>
                <a:latin typeface="Arial" panose="020B0604020202020204" pitchFamily="34" charset="0"/>
                <a:cs typeface="Arial" panose="020B0604020202020204" pitchFamily="34" charset="0"/>
              </a:rPr>
              <a:t>bietet eine Chronologie des Russland-Ukraine-Konflikts, von der Unabhängigkeit der Ukraine 1991 bis zum Kriegsausbruch 2022: </a:t>
            </a:r>
            <a:r>
              <a:rPr lang="de-DE" sz="1200" dirty="0">
                <a:solidFill>
                  <a:schemeClr val="accent3">
                    <a:lumMod val="50000"/>
                  </a:schemeClr>
                </a:solidFill>
                <a:latin typeface="Arial" panose="020B0604020202020204" pitchFamily="34" charset="0"/>
                <a:cs typeface="Arial" panose="020B0604020202020204" pitchFamily="34" charset="0"/>
                <a:hlinkClick r:id="rId3"/>
              </a:rPr>
              <a:t>https://www.lpb-bw.de/chronik-ukrainekonflikt</a:t>
            </a:r>
            <a:r>
              <a:rPr lang="de-DE" sz="1200" dirty="0">
                <a:solidFill>
                  <a:schemeClr val="accent3">
                    <a:lumMod val="50000"/>
                  </a:schemeClr>
                </a:solidFill>
                <a:latin typeface="Arial" panose="020B0604020202020204" pitchFamily="34" charset="0"/>
                <a:cs typeface="Arial" panose="020B0604020202020204" pitchFamily="34" charset="0"/>
              </a:rPr>
              <a:t> </a:t>
            </a:r>
          </a:p>
          <a:p>
            <a:pPr lvl="0" defTabSz="457200">
              <a:spcBef>
                <a:spcPts val="600"/>
              </a:spcBef>
            </a:pPr>
            <a:r>
              <a:rPr lang="de-DE" sz="1200" dirty="0">
                <a:solidFill>
                  <a:schemeClr val="accent3">
                    <a:lumMod val="50000"/>
                  </a:schemeClr>
                </a:solidFill>
                <a:latin typeface="Arial" panose="020B0604020202020204" pitchFamily="34" charset="0"/>
                <a:cs typeface="Arial" panose="020B0604020202020204" pitchFamily="34" charset="0"/>
              </a:rPr>
              <a:t>Zu grundsätzlichen Begriffen wie </a:t>
            </a:r>
            <a:r>
              <a:rPr lang="de-DE" sz="1200" i="1" dirty="0">
                <a:solidFill>
                  <a:schemeClr val="accent3">
                    <a:lumMod val="50000"/>
                  </a:schemeClr>
                </a:solidFill>
                <a:latin typeface="Arial" panose="020B0604020202020204" pitchFamily="34" charset="0"/>
                <a:cs typeface="Arial" panose="020B0604020202020204" pitchFamily="34" charset="0"/>
              </a:rPr>
              <a:t>Propaganda-Videos</a:t>
            </a:r>
            <a:r>
              <a:rPr lang="de-DE" sz="1200" dirty="0">
                <a:solidFill>
                  <a:schemeClr val="accent3">
                    <a:lumMod val="50000"/>
                  </a:schemeClr>
                </a:solidFill>
                <a:latin typeface="Arial" panose="020B0604020202020204" pitchFamily="34" charset="0"/>
                <a:cs typeface="Arial" panose="020B0604020202020204" pitchFamily="34" charset="0"/>
              </a:rPr>
              <a:t>, </a:t>
            </a:r>
            <a:r>
              <a:rPr lang="de-DE" sz="1200" i="1" dirty="0">
                <a:solidFill>
                  <a:schemeClr val="accent3">
                    <a:lumMod val="50000"/>
                  </a:schemeClr>
                </a:solidFill>
                <a:latin typeface="Arial" panose="020B0604020202020204" pitchFamily="34" charset="0"/>
                <a:cs typeface="Arial" panose="020B0604020202020204" pitchFamily="34" charset="0"/>
              </a:rPr>
              <a:t>Fake News </a:t>
            </a:r>
            <a:r>
              <a:rPr lang="de-DE" sz="1200" dirty="0">
                <a:solidFill>
                  <a:schemeClr val="accent3">
                    <a:lumMod val="50000"/>
                  </a:schemeClr>
                </a:solidFill>
                <a:latin typeface="Arial" panose="020B0604020202020204" pitchFamily="34" charset="0"/>
                <a:cs typeface="Arial" panose="020B0604020202020204" pitchFamily="34" charset="0"/>
              </a:rPr>
              <a:t>und </a:t>
            </a:r>
            <a:r>
              <a:rPr lang="de-DE" sz="1200" i="1" dirty="0">
                <a:solidFill>
                  <a:schemeClr val="accent3">
                    <a:lumMod val="50000"/>
                  </a:schemeClr>
                </a:solidFill>
                <a:latin typeface="Arial" panose="020B0604020202020204" pitchFamily="34" charset="0"/>
                <a:cs typeface="Arial" panose="020B0604020202020204" pitchFamily="34" charset="0"/>
              </a:rPr>
              <a:t>Hate Speech </a:t>
            </a:r>
            <a:r>
              <a:rPr lang="de-DE" sz="1200" dirty="0">
                <a:solidFill>
                  <a:schemeClr val="accent3">
                    <a:lumMod val="50000"/>
                  </a:schemeClr>
                </a:solidFill>
                <a:latin typeface="Arial" panose="020B0604020202020204" pitchFamily="34" charset="0"/>
                <a:cs typeface="Arial" panose="020B0604020202020204" pitchFamily="34" charset="0"/>
              </a:rPr>
              <a:t>finden sich Definitionen, Hintergründe und mehr in der </a:t>
            </a:r>
            <a:r>
              <a:rPr lang="de-DE" sz="1200" dirty="0">
                <a:solidFill>
                  <a:schemeClr val="accent3">
                    <a:lumMod val="50000"/>
                  </a:schemeClr>
                </a:solidFill>
                <a:latin typeface="Arial" panose="020B0604020202020204" pitchFamily="34" charset="0"/>
                <a:cs typeface="Arial" panose="020B0604020202020204" pitchFamily="34" charset="0"/>
                <a:hlinkClick r:id="rId4"/>
              </a:rPr>
              <a:t>Modulbox „Politische Medienbildung für Jugendliche. Auf Hate Speech und Fake News reagieren“ </a:t>
            </a:r>
            <a:r>
              <a:rPr lang="de-DE" sz="1200" dirty="0">
                <a:solidFill>
                  <a:schemeClr val="accent3">
                    <a:lumMod val="50000"/>
                  </a:schemeClr>
                </a:solidFill>
                <a:latin typeface="Arial" panose="020B0604020202020204" pitchFamily="34" charset="0"/>
                <a:cs typeface="Arial" panose="020B0604020202020204" pitchFamily="34" charset="0"/>
              </a:rPr>
              <a:t> des  </a:t>
            </a:r>
            <a:r>
              <a:rPr lang="de-DE" sz="1200" b="1" dirty="0">
                <a:solidFill>
                  <a:schemeClr val="accent3">
                    <a:lumMod val="50000"/>
                  </a:schemeClr>
                </a:solidFill>
                <a:latin typeface="Arial" panose="020B0604020202020204" pitchFamily="34" charset="0"/>
                <a:cs typeface="Arial" panose="020B0604020202020204" pitchFamily="34" charset="0"/>
              </a:rPr>
              <a:t>Deutschen Volkshochschul-Verbandes.</a:t>
            </a:r>
            <a:endParaRPr lang="de-DE" sz="1200"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9746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a:extLst>
              <a:ext uri="{FF2B5EF4-FFF2-40B4-BE49-F238E27FC236}">
                <a16:creationId xmlns:a16="http://schemas.microsoft.com/office/drawing/2014/main" id="{96FCE0D3-7BA6-31A3-C7D4-6C58D59E7E6F}"/>
              </a:ext>
            </a:extLst>
          </p:cNvPr>
          <p:cNvSpPr>
            <a:spLocks noGrp="1"/>
          </p:cNvSpPr>
          <p:nvPr>
            <p:ph type="sldNum" sz="quarter" idx="12"/>
          </p:nvPr>
        </p:nvSpPr>
        <p:spPr/>
        <p:txBody>
          <a:bodyPr/>
          <a:lstStyle/>
          <a:p>
            <a:fld id="{E7299117-E42E-1144-B75F-DB77CB86D79A}" type="slidenum">
              <a:rPr lang="de-DE" smtClean="0"/>
              <a:pPr/>
              <a:t>5</a:t>
            </a:fld>
            <a:endParaRPr lang="de-DE" dirty="0"/>
          </a:p>
        </p:txBody>
      </p:sp>
      <p:sp>
        <p:nvSpPr>
          <p:cNvPr id="11" name="Textplatzhalter 10">
            <a:extLst>
              <a:ext uri="{FF2B5EF4-FFF2-40B4-BE49-F238E27FC236}">
                <a16:creationId xmlns:a16="http://schemas.microsoft.com/office/drawing/2014/main" id="{A717EE85-1001-EBEA-FFFE-59C796189ACA}"/>
              </a:ext>
            </a:extLst>
          </p:cNvPr>
          <p:cNvSpPr>
            <a:spLocks noGrp="1"/>
          </p:cNvSpPr>
          <p:nvPr>
            <p:ph type="body" sz="quarter" idx="18"/>
          </p:nvPr>
        </p:nvSpPr>
        <p:spPr/>
        <p:txBody>
          <a:bodyPr/>
          <a:lstStyle/>
          <a:p>
            <a:r>
              <a:rPr lang="de-DE" dirty="0"/>
              <a:t>Deutscher</a:t>
            </a:r>
          </a:p>
        </p:txBody>
      </p:sp>
      <p:sp>
        <p:nvSpPr>
          <p:cNvPr id="12" name="Textplatzhalter 11">
            <a:extLst>
              <a:ext uri="{FF2B5EF4-FFF2-40B4-BE49-F238E27FC236}">
                <a16:creationId xmlns:a16="http://schemas.microsoft.com/office/drawing/2014/main" id="{06AC08C8-F747-B291-F56D-930D760D8AB1}"/>
              </a:ext>
            </a:extLst>
          </p:cNvPr>
          <p:cNvSpPr>
            <a:spLocks noGrp="1"/>
          </p:cNvSpPr>
          <p:nvPr>
            <p:ph type="body" sz="quarter" idx="19"/>
          </p:nvPr>
        </p:nvSpPr>
        <p:spPr/>
        <p:txBody>
          <a:bodyPr/>
          <a:lstStyle/>
          <a:p>
            <a:r>
              <a:rPr lang="de-DE" dirty="0"/>
              <a:t>Volkshochschul-Verband</a:t>
            </a:r>
          </a:p>
        </p:txBody>
      </p:sp>
      <p:sp>
        <p:nvSpPr>
          <p:cNvPr id="6" name="Fußzeilenplatzhalter 5">
            <a:extLst>
              <a:ext uri="{FF2B5EF4-FFF2-40B4-BE49-F238E27FC236}">
                <a16:creationId xmlns:a16="http://schemas.microsoft.com/office/drawing/2014/main" id="{11B7F30B-7B4A-B210-0CCA-3A6354E2BF67}"/>
              </a:ext>
            </a:extLst>
          </p:cNvPr>
          <p:cNvSpPr>
            <a:spLocks noGrp="1"/>
          </p:cNvSpPr>
          <p:nvPr>
            <p:ph type="ftr" sz="quarter" idx="3"/>
          </p:nvPr>
        </p:nvSpPr>
        <p:spPr>
          <a:xfrm>
            <a:off x="1504950" y="6398708"/>
            <a:ext cx="5048250" cy="123111"/>
          </a:xfrm>
        </p:spPr>
        <p:txBody>
          <a:bodyPr/>
          <a:lstStyle/>
          <a:p>
            <a:r>
              <a:rPr lang="de-DE" sz="800" dirty="0"/>
              <a:t>Einstieg in das Thema</a:t>
            </a:r>
          </a:p>
        </p:txBody>
      </p:sp>
      <p:sp>
        <p:nvSpPr>
          <p:cNvPr id="17" name="Textfeld 16">
            <a:extLst>
              <a:ext uri="{FF2B5EF4-FFF2-40B4-BE49-F238E27FC236}">
                <a16:creationId xmlns:a16="http://schemas.microsoft.com/office/drawing/2014/main" id="{E3D5C8F3-7ED2-BA1B-63F2-A1666037FCC4}"/>
              </a:ext>
            </a:extLst>
          </p:cNvPr>
          <p:cNvSpPr txBox="1"/>
          <p:nvPr/>
        </p:nvSpPr>
        <p:spPr>
          <a:xfrm>
            <a:off x="1504950" y="1630836"/>
            <a:ext cx="6177998" cy="4595781"/>
          </a:xfrm>
          <a:prstGeom prst="rect">
            <a:avLst/>
          </a:prstGeom>
          <a:solidFill>
            <a:srgbClr val="4BA02D">
              <a:alpha val="30000"/>
            </a:srgbClr>
          </a:solidFill>
          <a:ln>
            <a:solidFill>
              <a:schemeClr val="accent3">
                <a:lumMod val="50000"/>
              </a:schemeClr>
            </a:solidFill>
          </a:ln>
        </p:spPr>
        <p:txBody>
          <a:bodyPr wrap="square" rtlCol="0">
            <a:normAutofit/>
          </a:bodyPr>
          <a:lstStyle/>
          <a:p>
            <a:pPr lvl="0" algn="just" defTabSz="457200">
              <a:spcBef>
                <a:spcPts val="600"/>
              </a:spcBef>
            </a:pPr>
            <a:r>
              <a:rPr lang="de-DE" sz="1200" b="1" dirty="0">
                <a:solidFill>
                  <a:srgbClr val="4BA02D"/>
                </a:solidFill>
                <a:cs typeface="Arial" panose="020B0604020202020204" pitchFamily="34" charset="0"/>
              </a:rPr>
              <a:t>Hinweis für Dozierende:</a:t>
            </a:r>
          </a:p>
          <a:p>
            <a:pPr>
              <a:lnSpc>
                <a:spcPct val="110000"/>
              </a:lnSpc>
              <a:spcBef>
                <a:spcPts val="600"/>
              </a:spcBef>
            </a:pPr>
            <a:r>
              <a:rPr lang="de-DE" sz="1200" dirty="0">
                <a:solidFill>
                  <a:schemeClr val="accent3">
                    <a:lumMod val="50000"/>
                  </a:schemeClr>
                </a:solidFill>
                <a:cs typeface="Arial" panose="020B0604020202020204" pitchFamily="34" charset="0"/>
              </a:rPr>
              <a:t>Im Vergleich zu anderen sozialen Netzwerken erreichen Videos bei TikTok schneller eine hohe Reichweite, so dass auch neue User*innen ohne viele Follower*innen leichter ‚viral gehen‘ können. Dies ist möglich durch Content-Empfehlungen im sogenannten Für-Dich-Feed, d.h. der </a:t>
            </a:r>
            <a:r>
              <a:rPr lang="de-DE" sz="1200" dirty="0" err="1">
                <a:solidFill>
                  <a:schemeClr val="accent3">
                    <a:lumMod val="50000"/>
                  </a:schemeClr>
                </a:solidFill>
                <a:cs typeface="Arial" panose="020B0604020202020204" pitchFamily="34" charset="0"/>
              </a:rPr>
              <a:t>TikTok</a:t>
            </a:r>
            <a:r>
              <a:rPr lang="de-DE" sz="1200" dirty="0">
                <a:solidFill>
                  <a:schemeClr val="accent3">
                    <a:lumMod val="50000"/>
                  </a:schemeClr>
                </a:solidFill>
                <a:cs typeface="Arial" panose="020B0604020202020204" pitchFamily="34" charset="0"/>
              </a:rPr>
              <a:t>-Algorithmus – wie hier in einem </a:t>
            </a:r>
            <a:r>
              <a:rPr lang="de-DE" sz="1200" dirty="0">
                <a:solidFill>
                  <a:schemeClr val="accent3">
                    <a:lumMod val="50000"/>
                  </a:schemeClr>
                </a:solidFill>
                <a:cs typeface="Arial" panose="020B0604020202020204" pitchFamily="34" charset="0"/>
                <a:hlinkClick r:id="rId3"/>
              </a:rPr>
              <a:t>Artikel von Marcus Bösch</a:t>
            </a:r>
            <a:r>
              <a:rPr lang="de-DE" sz="1200" dirty="0">
                <a:solidFill>
                  <a:schemeClr val="accent3">
                    <a:lumMod val="50000"/>
                  </a:schemeClr>
                </a:solidFill>
                <a:cs typeface="Arial" panose="020B0604020202020204" pitchFamily="34" charset="0"/>
              </a:rPr>
              <a:t> erklärt –trägt dazu bei, dass bestimmte Inhalte eine höhere Reichweite erreichen. Pro Minute werden nach Angaben eines Tweets des britischen Journalisten </a:t>
            </a:r>
            <a:r>
              <a:rPr lang="de-DE" sz="1200" dirty="0">
                <a:solidFill>
                  <a:srgbClr val="0F1419"/>
                </a:solidFill>
                <a:hlinkClick r:id="rId4"/>
              </a:rPr>
              <a:t>Chris </a:t>
            </a:r>
            <a:r>
              <a:rPr lang="de-DE" sz="1200" dirty="0" err="1">
                <a:solidFill>
                  <a:srgbClr val="0F1419"/>
                </a:solidFill>
                <a:hlinkClick r:id="rId4"/>
              </a:rPr>
              <a:t>Stokel</a:t>
            </a:r>
            <a:r>
              <a:rPr lang="de-DE" sz="1200" dirty="0">
                <a:solidFill>
                  <a:srgbClr val="0F1419"/>
                </a:solidFill>
                <a:hlinkClick r:id="rId4"/>
              </a:rPr>
              <a:t>-Walker</a:t>
            </a:r>
            <a:r>
              <a:rPr lang="de-DE" sz="1200" dirty="0">
                <a:solidFill>
                  <a:schemeClr val="accent3">
                    <a:lumMod val="50000"/>
                  </a:schemeClr>
                </a:solidFill>
              </a:rPr>
              <a:t> (@stokel) </a:t>
            </a:r>
            <a:r>
              <a:rPr lang="de-DE" sz="1200" dirty="0">
                <a:solidFill>
                  <a:schemeClr val="accent3">
                    <a:lumMod val="50000"/>
                  </a:schemeClr>
                </a:solidFill>
                <a:cs typeface="Arial" panose="020B0604020202020204" pitchFamily="34" charset="0"/>
              </a:rPr>
              <a:t>eine Million Videos mit dem Hashtag #Ukraine aufgerufen. Zahlreiche Videos wurden zum TikTok-Hit mit mehreren dutzend Millionen Aufrufen.</a:t>
            </a:r>
            <a:br>
              <a:rPr lang="de-DE" sz="1200" dirty="0">
                <a:solidFill>
                  <a:schemeClr val="accent3">
                    <a:lumMod val="50000"/>
                  </a:schemeClr>
                </a:solidFill>
                <a:cs typeface="Arial" panose="020B0604020202020204" pitchFamily="34" charset="0"/>
              </a:rPr>
            </a:br>
            <a:endParaRPr lang="de-DE" sz="1200" dirty="0">
              <a:solidFill>
                <a:schemeClr val="accent3">
                  <a:lumMod val="50000"/>
                </a:schemeClr>
              </a:solidFill>
              <a:cs typeface="Arial" panose="020B0604020202020204" pitchFamily="34" charset="0"/>
            </a:endParaRPr>
          </a:p>
          <a:p>
            <a:pPr>
              <a:lnSpc>
                <a:spcPct val="110000"/>
              </a:lnSpc>
            </a:pPr>
            <a:r>
              <a:rPr lang="de-DE" sz="1200" dirty="0">
                <a:solidFill>
                  <a:schemeClr val="accent3">
                    <a:lumMod val="50000"/>
                  </a:schemeClr>
                </a:solidFill>
                <a:cs typeface="Arial" panose="020B0604020202020204" pitchFamily="34" charset="0"/>
              </a:rPr>
              <a:t>Auch die Politik hat die Relevanz von </a:t>
            </a:r>
            <a:r>
              <a:rPr lang="de-DE" sz="1200" dirty="0" err="1">
                <a:solidFill>
                  <a:schemeClr val="accent3">
                    <a:lumMod val="50000"/>
                  </a:schemeClr>
                </a:solidFill>
                <a:cs typeface="Arial" panose="020B0604020202020204" pitchFamily="34" charset="0"/>
              </a:rPr>
              <a:t>TikTok</a:t>
            </a:r>
            <a:r>
              <a:rPr lang="de-DE" sz="1200" dirty="0">
                <a:solidFill>
                  <a:schemeClr val="accent3">
                    <a:lumMod val="50000"/>
                  </a:schemeClr>
                </a:solidFill>
                <a:cs typeface="Arial" panose="020B0604020202020204" pitchFamily="34" charset="0"/>
              </a:rPr>
              <a:t> in diesem ‚Informationskrieg‘ erkannt:</a:t>
            </a:r>
          </a:p>
          <a:p>
            <a:pPr>
              <a:lnSpc>
                <a:spcPct val="110000"/>
              </a:lnSpc>
            </a:pPr>
            <a:r>
              <a:rPr lang="de-DE" sz="1200" dirty="0">
                <a:solidFill>
                  <a:schemeClr val="accent3">
                    <a:lumMod val="50000"/>
                  </a:schemeClr>
                </a:solidFill>
                <a:cs typeface="Arial" panose="020B0604020202020204" pitchFamily="34" charset="0"/>
              </a:rPr>
              <a:t>Das Anfang März 2022 eingeführte russische Mediengesetz hat laut </a:t>
            </a:r>
            <a:r>
              <a:rPr lang="de-DE" sz="1200" dirty="0">
                <a:solidFill>
                  <a:schemeClr val="accent3">
                    <a:lumMod val="50000"/>
                  </a:schemeClr>
                </a:solidFill>
                <a:cs typeface="Arial" panose="020B0604020202020204" pitchFamily="34" charset="0"/>
                <a:hlinkClick r:id="rId5"/>
              </a:rPr>
              <a:t>Chris Kövers Analyse auf </a:t>
            </a:r>
            <a:r>
              <a:rPr lang="de-DE" sz="1200" b="1" dirty="0">
                <a:solidFill>
                  <a:schemeClr val="accent3">
                    <a:lumMod val="50000"/>
                  </a:schemeClr>
                </a:solidFill>
                <a:cs typeface="Arial" panose="020B0604020202020204" pitchFamily="34" charset="0"/>
                <a:hlinkClick r:id="rId5"/>
              </a:rPr>
              <a:t>Netzpolitik.org</a:t>
            </a:r>
            <a:r>
              <a:rPr lang="de-DE" sz="1200" b="1" dirty="0">
                <a:solidFill>
                  <a:schemeClr val="accent3">
                    <a:lumMod val="50000"/>
                  </a:schemeClr>
                </a:solidFill>
                <a:cs typeface="Arial" panose="020B0604020202020204" pitchFamily="34" charset="0"/>
              </a:rPr>
              <a:t> </a:t>
            </a:r>
            <a:r>
              <a:rPr lang="de-DE" sz="1200" dirty="0">
                <a:solidFill>
                  <a:schemeClr val="accent3">
                    <a:lumMod val="50000"/>
                  </a:schemeClr>
                </a:solidFill>
                <a:cs typeface="Arial" panose="020B0604020202020204" pitchFamily="34" charset="0"/>
              </a:rPr>
              <a:t>zu einer drastischen Einschränkung der in Russland zugänglichen Inhalte geführt. Der ukrainische Präsident Selenskyi hingegen adressiert TikToker*innen gezielt in seinen Videoansprachen.</a:t>
            </a:r>
            <a:br>
              <a:rPr lang="de-DE" sz="1200" dirty="0">
                <a:solidFill>
                  <a:schemeClr val="accent3">
                    <a:lumMod val="50000"/>
                  </a:schemeClr>
                </a:solidFill>
                <a:cs typeface="Arial" panose="020B0604020202020204" pitchFamily="34" charset="0"/>
              </a:rPr>
            </a:br>
            <a:endParaRPr lang="de-DE" sz="1200" dirty="0">
              <a:solidFill>
                <a:schemeClr val="accent3">
                  <a:lumMod val="50000"/>
                </a:schemeClr>
              </a:solidFill>
              <a:cs typeface="Arial" panose="020B0604020202020204" pitchFamily="34" charset="0"/>
            </a:endParaRPr>
          </a:p>
          <a:p>
            <a:pPr>
              <a:lnSpc>
                <a:spcPct val="110000"/>
              </a:lnSpc>
              <a:spcBef>
                <a:spcPts val="600"/>
              </a:spcBef>
            </a:pPr>
            <a:r>
              <a:rPr lang="de-DE" sz="1200" dirty="0">
                <a:solidFill>
                  <a:schemeClr val="accent3">
                    <a:lumMod val="50000"/>
                  </a:schemeClr>
                </a:solidFill>
                <a:cs typeface="Arial" panose="020B0604020202020204" pitchFamily="34" charset="0"/>
              </a:rPr>
              <a:t>Das </a:t>
            </a:r>
            <a:r>
              <a:rPr lang="de-DE" sz="1200" b="1" dirty="0">
                <a:solidFill>
                  <a:schemeClr val="accent3">
                    <a:lumMod val="50000"/>
                  </a:schemeClr>
                </a:solidFill>
                <a:cs typeface="Arial" panose="020B0604020202020204" pitchFamily="34" charset="0"/>
              </a:rPr>
              <a:t>Netzwerk-Durchsetzungsgesetz</a:t>
            </a:r>
            <a:r>
              <a:rPr lang="de-DE" sz="1200" dirty="0">
                <a:solidFill>
                  <a:schemeClr val="accent3">
                    <a:lumMod val="50000"/>
                  </a:schemeClr>
                </a:solidFill>
                <a:cs typeface="Arial" panose="020B0604020202020204" pitchFamily="34" charset="0"/>
              </a:rPr>
              <a:t> verpflichtet soziale Online-Netzwerke zur halbjährlichen Veröffentlichung eines Transparenzberichts: Was und wieviel wird warum gelöscht? Auch TikTok erstellt einen </a:t>
            </a:r>
            <a:r>
              <a:rPr lang="de-DE" sz="1200" dirty="0">
                <a:solidFill>
                  <a:schemeClr val="accent3">
                    <a:lumMod val="50000"/>
                  </a:schemeClr>
                </a:solidFill>
                <a:cs typeface="Arial" panose="020B0604020202020204" pitchFamily="34" charset="0"/>
                <a:hlinkClick r:id="rId6"/>
              </a:rPr>
              <a:t>Transparenzbericht</a:t>
            </a:r>
            <a:r>
              <a:rPr lang="de-DE" sz="1200" dirty="0">
                <a:solidFill>
                  <a:schemeClr val="accent3">
                    <a:lumMod val="50000"/>
                  </a:schemeClr>
                </a:solidFill>
                <a:cs typeface="Arial" panose="020B0604020202020204" pitchFamily="34" charset="0"/>
              </a:rPr>
              <a:t>, der u.a.</a:t>
            </a:r>
            <a:r>
              <a:rPr lang="de-DE" sz="1200" dirty="0">
                <a:solidFill>
                  <a:srgbClr val="002859"/>
                </a:solidFill>
                <a:cs typeface="Arial" panose="020B0604020202020204" pitchFamily="34" charset="0"/>
              </a:rPr>
              <a:t> </a:t>
            </a:r>
            <a:r>
              <a:rPr lang="de-DE" sz="1200" dirty="0">
                <a:solidFill>
                  <a:schemeClr val="accent3">
                    <a:lumMod val="50000"/>
                  </a:schemeClr>
                </a:solidFill>
                <a:cs typeface="Arial" panose="020B0604020202020204" pitchFamily="34" charset="0"/>
              </a:rPr>
              <a:t>erläutert, was mit „i</a:t>
            </a:r>
            <a:r>
              <a:rPr lang="de-DE" sz="1200" dirty="0">
                <a:solidFill>
                  <a:schemeClr val="accent3">
                    <a:lumMod val="50000"/>
                  </a:schemeClr>
                </a:solidFill>
              </a:rPr>
              <a:t>rreführenden Informationen“ passiert und wie der </a:t>
            </a:r>
            <a:r>
              <a:rPr lang="de-DE" sz="1200" dirty="0">
                <a:solidFill>
                  <a:schemeClr val="accent3">
                    <a:lumMod val="50000"/>
                  </a:schemeClr>
                </a:solidFill>
                <a:cs typeface="Arial" panose="020B0604020202020204" pitchFamily="34" charset="0"/>
              </a:rPr>
              <a:t>„Umgang mit inhaltsbezogenen Nutzer*innenbeschwerden und dem Entfernen solcher Inhalte“ aussieht.</a:t>
            </a:r>
          </a:p>
        </p:txBody>
      </p:sp>
      <p:sp>
        <p:nvSpPr>
          <p:cNvPr id="7" name="Titel 1">
            <a:extLst>
              <a:ext uri="{FF2B5EF4-FFF2-40B4-BE49-F238E27FC236}">
                <a16:creationId xmlns:a16="http://schemas.microsoft.com/office/drawing/2014/main" id="{C80BEC7F-BED0-9220-DC70-96282D22C87A}"/>
              </a:ext>
            </a:extLst>
          </p:cNvPr>
          <p:cNvSpPr>
            <a:spLocks noGrp="1"/>
          </p:cNvSpPr>
          <p:nvPr>
            <p:ph type="ctrTitle"/>
          </p:nvPr>
        </p:nvSpPr>
        <p:spPr>
          <a:xfrm>
            <a:off x="1511300" y="1027522"/>
            <a:ext cx="6121400" cy="585017"/>
          </a:xfrm>
        </p:spPr>
        <p:txBody>
          <a:bodyPr/>
          <a:lstStyle/>
          <a:p>
            <a:pPr marL="514350" indent="-514350">
              <a:buFont typeface="+mj-lt"/>
              <a:buAutoNum type="alphaLcPeriod"/>
            </a:pPr>
            <a:r>
              <a:rPr lang="de-DE" dirty="0"/>
              <a:t>Einstieg in das Thema</a:t>
            </a:r>
          </a:p>
        </p:txBody>
      </p:sp>
    </p:spTree>
    <p:extLst>
      <p:ext uri="{BB962C8B-B14F-4D97-AF65-F5344CB8AC3E}">
        <p14:creationId xmlns:p14="http://schemas.microsoft.com/office/powerpoint/2010/main" val="3132226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2468A5-A591-CC7F-A945-19870D40114A}"/>
              </a:ext>
            </a:extLst>
          </p:cNvPr>
          <p:cNvSpPr>
            <a:spLocks noGrp="1"/>
          </p:cNvSpPr>
          <p:nvPr>
            <p:ph type="ctrTitle"/>
          </p:nvPr>
        </p:nvSpPr>
        <p:spPr/>
        <p:txBody>
          <a:bodyPr/>
          <a:lstStyle/>
          <a:p>
            <a:pPr marL="514350" indent="-514350">
              <a:buFont typeface="+mj-lt"/>
              <a:buAutoNum type="alphaLcPeriod"/>
            </a:pPr>
            <a:r>
              <a:rPr lang="de-DE" dirty="0"/>
              <a:t>Einstieg in das Thema</a:t>
            </a:r>
          </a:p>
        </p:txBody>
      </p:sp>
      <p:sp>
        <p:nvSpPr>
          <p:cNvPr id="3" name="Foliennummernplatzhalter 2">
            <a:extLst>
              <a:ext uri="{FF2B5EF4-FFF2-40B4-BE49-F238E27FC236}">
                <a16:creationId xmlns:a16="http://schemas.microsoft.com/office/drawing/2014/main" id="{39A75923-90AA-A248-31CE-417BD2BCCAFC}"/>
              </a:ext>
            </a:extLst>
          </p:cNvPr>
          <p:cNvSpPr>
            <a:spLocks noGrp="1"/>
          </p:cNvSpPr>
          <p:nvPr>
            <p:ph type="sldNum" sz="quarter" idx="12"/>
          </p:nvPr>
        </p:nvSpPr>
        <p:spPr/>
        <p:txBody>
          <a:bodyPr/>
          <a:lstStyle/>
          <a:p>
            <a:fld id="{E7299117-E42E-1144-B75F-DB77CB86D79A}" type="slidenum">
              <a:rPr lang="de-DE" smtClean="0"/>
              <a:pPr/>
              <a:t>6</a:t>
            </a:fld>
            <a:endParaRPr lang="de-DE" dirty="0"/>
          </a:p>
        </p:txBody>
      </p:sp>
      <p:sp>
        <p:nvSpPr>
          <p:cNvPr id="5" name="Textplatzhalter 4">
            <a:extLst>
              <a:ext uri="{FF2B5EF4-FFF2-40B4-BE49-F238E27FC236}">
                <a16:creationId xmlns:a16="http://schemas.microsoft.com/office/drawing/2014/main" id="{062D27DA-4DBF-B103-C91C-01CFF25B9B04}"/>
              </a:ext>
            </a:extLst>
          </p:cNvPr>
          <p:cNvSpPr>
            <a:spLocks noGrp="1"/>
          </p:cNvSpPr>
          <p:nvPr>
            <p:ph type="body" sz="quarter" idx="17"/>
          </p:nvPr>
        </p:nvSpPr>
        <p:spPr>
          <a:xfrm>
            <a:off x="1501775" y="1791093"/>
            <a:ext cx="6639690" cy="4625813"/>
          </a:xfrm>
        </p:spPr>
        <p:txBody>
          <a:bodyPr>
            <a:noAutofit/>
          </a:bodyPr>
          <a:lstStyle/>
          <a:p>
            <a:pPr marL="0" lvl="0" indent="0" defTabSz="457200">
              <a:lnSpc>
                <a:spcPts val="1350"/>
              </a:lnSpc>
              <a:spcBef>
                <a:spcPts val="600"/>
              </a:spcBef>
              <a:spcAft>
                <a:spcPts val="0"/>
              </a:spcAft>
              <a:buNone/>
            </a:pPr>
            <a:r>
              <a:rPr lang="de-DE" sz="1200" dirty="0">
                <a:solidFill>
                  <a:schemeClr val="tx1">
                    <a:lumMod val="75000"/>
                  </a:schemeClr>
                </a:solidFill>
                <a:latin typeface="+mn-lt"/>
                <a:cs typeface="Arial"/>
              </a:rPr>
              <a:t>Viele Jugendliche sind schon mit Videos zum Ukraine-Krieg in Berührung gekommen. Nutzen Sie diese Erfahrungen, um gemeinsam über Falschmeldungen und Propaganda im Netz ins Gespräch zu kommen.</a:t>
            </a:r>
          </a:p>
          <a:p>
            <a:pPr marL="0" lvl="0" indent="0" defTabSz="457200">
              <a:lnSpc>
                <a:spcPts val="1350"/>
              </a:lnSpc>
              <a:spcBef>
                <a:spcPts val="600"/>
              </a:spcBef>
              <a:spcAft>
                <a:spcPts val="0"/>
              </a:spcAft>
              <a:buNone/>
            </a:pPr>
            <a:r>
              <a:rPr lang="de-DE" sz="1200" dirty="0">
                <a:solidFill>
                  <a:schemeClr val="tx1">
                    <a:lumMod val="75000"/>
                  </a:schemeClr>
                </a:solidFill>
                <a:latin typeface="+mn-lt"/>
                <a:cs typeface="Arial"/>
              </a:rPr>
              <a:t>Zum Einstieg können die Teilnehmenden anhand der folgenden Fragen über ihre Erfahrungen sprechen:</a:t>
            </a:r>
          </a:p>
          <a:p>
            <a:pPr lvl="1" defTabSz="457200">
              <a:lnSpc>
                <a:spcPts val="1300"/>
              </a:lnSpc>
              <a:spcBef>
                <a:spcPts val="600"/>
              </a:spcBef>
              <a:buClr>
                <a:srgbClr val="4BA02D"/>
              </a:buClr>
            </a:pPr>
            <a:r>
              <a:rPr lang="de-DE" sz="1200" dirty="0">
                <a:solidFill>
                  <a:schemeClr val="tx1">
                    <a:lumMod val="75000"/>
                  </a:schemeClr>
                </a:solidFill>
                <a:latin typeface="+mn-lt"/>
                <a:cs typeface="Arial"/>
              </a:rPr>
              <a:t>Wo sind ihnen Bilder / Videos / Texte zum Ukraine-Krieg begegnet?</a:t>
            </a:r>
          </a:p>
          <a:p>
            <a:pPr lvl="1" defTabSz="457200">
              <a:lnSpc>
                <a:spcPts val="1300"/>
              </a:lnSpc>
              <a:spcBef>
                <a:spcPts val="600"/>
              </a:spcBef>
              <a:buClr>
                <a:srgbClr val="4BA02D"/>
              </a:buClr>
            </a:pPr>
            <a:r>
              <a:rPr lang="de-DE" sz="1200" dirty="0">
                <a:solidFill>
                  <a:schemeClr val="tx1">
                    <a:lumMod val="75000"/>
                  </a:schemeClr>
                </a:solidFill>
                <a:latin typeface="+mn-lt"/>
                <a:cs typeface="Arial"/>
              </a:rPr>
              <a:t>Haben sie aktiv danach gesucht (z.B. mit Hashtags)? </a:t>
            </a:r>
          </a:p>
          <a:p>
            <a:pPr lvl="1" defTabSz="457200">
              <a:lnSpc>
                <a:spcPts val="1300"/>
              </a:lnSpc>
              <a:spcBef>
                <a:spcPts val="600"/>
              </a:spcBef>
              <a:buClr>
                <a:srgbClr val="4BA02D"/>
              </a:buClr>
            </a:pPr>
            <a:r>
              <a:rPr lang="de-DE" sz="1200" dirty="0">
                <a:solidFill>
                  <a:schemeClr val="tx1">
                    <a:lumMod val="75000"/>
                  </a:schemeClr>
                </a:solidFill>
                <a:latin typeface="+mn-lt"/>
                <a:cs typeface="Arial"/>
              </a:rPr>
              <a:t>Welche Inhalte haben sie gesehen? Wie bewerten sie diese? </a:t>
            </a:r>
          </a:p>
          <a:p>
            <a:pPr lvl="1" defTabSz="457200">
              <a:lnSpc>
                <a:spcPts val="1300"/>
              </a:lnSpc>
              <a:spcBef>
                <a:spcPts val="600"/>
              </a:spcBef>
              <a:buClr>
                <a:srgbClr val="4BA02D"/>
              </a:buClr>
            </a:pPr>
            <a:r>
              <a:rPr lang="de-DE" sz="1200" dirty="0">
                <a:solidFill>
                  <a:schemeClr val="tx1">
                    <a:lumMod val="75000"/>
                  </a:schemeClr>
                </a:solidFill>
                <a:latin typeface="+mn-lt"/>
                <a:cs typeface="Arial"/>
              </a:rPr>
              <a:t>Von wem wurden </a:t>
            </a:r>
            <a:r>
              <a:rPr lang="de-DE" sz="1200" dirty="0">
                <a:solidFill>
                  <a:schemeClr val="tx1">
                    <a:lumMod val="75000"/>
                  </a:schemeClr>
                </a:solidFill>
                <a:cs typeface="Arial"/>
              </a:rPr>
              <a:t>die Inhalte </a:t>
            </a:r>
            <a:r>
              <a:rPr lang="de-DE" sz="1200" dirty="0">
                <a:solidFill>
                  <a:schemeClr val="tx1">
                    <a:lumMod val="75000"/>
                  </a:schemeClr>
                </a:solidFill>
                <a:latin typeface="+mn-lt"/>
                <a:cs typeface="Arial"/>
              </a:rPr>
              <a:t>veröffentlicht? Und zu </a:t>
            </a:r>
            <a:r>
              <a:rPr lang="de-DE" sz="1200" dirty="0">
                <a:solidFill>
                  <a:schemeClr val="tx1">
                    <a:lumMod val="75000"/>
                  </a:schemeClr>
                </a:solidFill>
                <a:cs typeface="Arial"/>
              </a:rPr>
              <a:t>welchem Zweck</a:t>
            </a:r>
            <a:r>
              <a:rPr lang="de-DE" sz="1200" dirty="0">
                <a:solidFill>
                  <a:schemeClr val="tx1">
                    <a:lumMod val="75000"/>
                  </a:schemeClr>
                </a:solidFill>
                <a:latin typeface="+mn-lt"/>
                <a:cs typeface="Arial"/>
              </a:rPr>
              <a:t>?</a:t>
            </a:r>
          </a:p>
          <a:p>
            <a:pPr lvl="1" defTabSz="457200">
              <a:lnSpc>
                <a:spcPts val="1300"/>
              </a:lnSpc>
              <a:spcBef>
                <a:spcPts val="600"/>
              </a:spcBef>
              <a:buClr>
                <a:srgbClr val="4BA02D"/>
              </a:buClr>
            </a:pPr>
            <a:r>
              <a:rPr lang="de-DE" sz="1200" dirty="0">
                <a:solidFill>
                  <a:schemeClr val="tx1">
                    <a:lumMod val="75000"/>
                  </a:schemeClr>
                </a:solidFill>
                <a:latin typeface="+mn-lt"/>
                <a:cs typeface="Arial"/>
              </a:rPr>
              <a:t>Sind ihnen Unstimmigkeiten (Fehler, Widersprüche etc.) aufgefallen?</a:t>
            </a:r>
          </a:p>
          <a:p>
            <a:pPr lvl="1" defTabSz="457200">
              <a:lnSpc>
                <a:spcPts val="1300"/>
              </a:lnSpc>
              <a:spcBef>
                <a:spcPts val="600"/>
              </a:spcBef>
              <a:buClr>
                <a:srgbClr val="4BA02D"/>
              </a:buClr>
            </a:pPr>
            <a:r>
              <a:rPr lang="de-DE" sz="1200" dirty="0">
                <a:solidFill>
                  <a:schemeClr val="tx1">
                    <a:lumMod val="75000"/>
                  </a:schemeClr>
                </a:solidFill>
                <a:latin typeface="+mn-lt"/>
                <a:cs typeface="Arial"/>
              </a:rPr>
              <a:t>Wie gehen sie mit teilweise sehr drastischen Eindrücken aus dem Krieg um?</a:t>
            </a:r>
          </a:p>
          <a:p>
            <a:pPr defTabSz="457200">
              <a:lnSpc>
                <a:spcPts val="1300"/>
              </a:lnSpc>
              <a:spcBef>
                <a:spcPts val="600"/>
              </a:spcBef>
              <a:spcAft>
                <a:spcPts val="0"/>
              </a:spcAft>
              <a:buNone/>
            </a:pPr>
            <a:endParaRPr lang="de-DE" sz="1200" dirty="0">
              <a:solidFill>
                <a:schemeClr val="tx1">
                  <a:lumMod val="75000"/>
                </a:schemeClr>
              </a:solidFill>
              <a:latin typeface="+mn-lt"/>
            </a:endParaRPr>
          </a:p>
          <a:p>
            <a:pPr marL="0" indent="0" defTabSz="457200">
              <a:lnSpc>
                <a:spcPts val="1350"/>
              </a:lnSpc>
              <a:spcBef>
                <a:spcPts val="600"/>
              </a:spcBef>
              <a:spcAft>
                <a:spcPts val="600"/>
              </a:spcAft>
              <a:buNone/>
            </a:pPr>
            <a:r>
              <a:rPr lang="de-DE" sz="1200" dirty="0">
                <a:solidFill>
                  <a:schemeClr val="tx1">
                    <a:lumMod val="75000"/>
                  </a:schemeClr>
                </a:solidFill>
                <a:latin typeface="+mn-lt"/>
              </a:rPr>
              <a:t>Thematisieren Sie auch die Möglichkeiten zum Schutz vor verstörenden Inhalten.</a:t>
            </a:r>
            <a:br>
              <a:rPr lang="de-DE" sz="1200" dirty="0">
                <a:solidFill>
                  <a:schemeClr val="tx1">
                    <a:lumMod val="75000"/>
                  </a:schemeClr>
                </a:solidFill>
                <a:latin typeface="+mn-lt"/>
              </a:rPr>
            </a:br>
            <a:r>
              <a:rPr lang="de-DE" sz="1200" b="1" dirty="0">
                <a:solidFill>
                  <a:schemeClr val="tx1">
                    <a:lumMod val="75000"/>
                  </a:schemeClr>
                </a:solidFill>
                <a:latin typeface="+mn-lt"/>
              </a:rPr>
              <a:t>Beispiele</a:t>
            </a:r>
            <a:r>
              <a:rPr lang="de-DE" sz="1200" dirty="0">
                <a:solidFill>
                  <a:schemeClr val="tx1">
                    <a:lumMod val="75000"/>
                  </a:schemeClr>
                </a:solidFill>
                <a:latin typeface="+mn-lt"/>
              </a:rPr>
              <a:t>: 	Reduktion des Medienkonsums / Vermeidung von Doomscrolling, dem exzessiven 		Konsumieren schlechter Nachrichten / bessere Auswahl von Medienangeboten / 			Verwendung des eingeschränkten Modus (beschränkt unangemessene Inhalte) /  </a:t>
            </a:r>
            <a:br>
              <a:rPr lang="de-DE" sz="1200" dirty="0">
                <a:solidFill>
                  <a:schemeClr val="tx1">
                    <a:lumMod val="75000"/>
                  </a:schemeClr>
                </a:solidFill>
                <a:latin typeface="+mn-lt"/>
              </a:rPr>
            </a:br>
            <a:r>
              <a:rPr lang="de-DE" sz="1200" dirty="0">
                <a:solidFill>
                  <a:schemeClr val="tx1">
                    <a:lumMod val="75000"/>
                  </a:schemeClr>
                </a:solidFill>
                <a:latin typeface="+mn-lt"/>
              </a:rPr>
              <a:t>		Melden und Blockieren von Falschmeldungen oder drastischen Inhalten.</a:t>
            </a:r>
          </a:p>
          <a:p>
            <a:pPr marL="0" indent="0" defTabSz="457200">
              <a:lnSpc>
                <a:spcPts val="1350"/>
              </a:lnSpc>
              <a:spcBef>
                <a:spcPts val="600"/>
              </a:spcBef>
              <a:spcAft>
                <a:spcPts val="0"/>
              </a:spcAft>
              <a:buNone/>
            </a:pPr>
            <a:r>
              <a:rPr lang="de-DE" sz="1200" dirty="0">
                <a:solidFill>
                  <a:schemeClr val="tx1">
                    <a:lumMod val="75000"/>
                  </a:schemeClr>
                </a:solidFill>
                <a:latin typeface="+mn-lt"/>
              </a:rPr>
              <a:t>Es gibt keine Patentrezepte, die das digitale Wohlbefinden aller Teilnehmenden auf gleiche Weise steigern, aber die gemeinsame Auseinandersetzung kann helfen, die Mediennutzung bewusster zu reflektieren und eigene Bewältigungsstrategien zu entwickeln. Hierzu ein </a:t>
            </a:r>
            <a:r>
              <a:rPr lang="de-DE" sz="1200" dirty="0">
                <a:solidFill>
                  <a:schemeClr val="tx1">
                    <a:lumMod val="75000"/>
                  </a:schemeClr>
                </a:solidFill>
                <a:latin typeface="+mn-lt"/>
                <a:hlinkClick r:id="rId3"/>
              </a:rPr>
              <a:t>Podcast von </a:t>
            </a:r>
            <a:r>
              <a:rPr lang="de-DE" sz="1200" dirty="0" err="1">
                <a:solidFill>
                  <a:schemeClr val="tx1">
                    <a:lumMod val="75000"/>
                  </a:schemeClr>
                </a:solidFill>
                <a:latin typeface="+mn-lt"/>
                <a:hlinkClick r:id="rId3"/>
              </a:rPr>
              <a:t>klicksafe</a:t>
            </a:r>
            <a:r>
              <a:rPr lang="de-DE" sz="1200" dirty="0">
                <a:solidFill>
                  <a:schemeClr val="tx1">
                    <a:lumMod val="75000"/>
                  </a:schemeClr>
                </a:solidFill>
                <a:latin typeface="+mn-lt"/>
              </a:rPr>
              <a:t>.</a:t>
            </a:r>
          </a:p>
        </p:txBody>
      </p:sp>
      <p:sp>
        <p:nvSpPr>
          <p:cNvPr id="6" name="Textplatzhalter 5">
            <a:extLst>
              <a:ext uri="{FF2B5EF4-FFF2-40B4-BE49-F238E27FC236}">
                <a16:creationId xmlns:a16="http://schemas.microsoft.com/office/drawing/2014/main" id="{D847201F-29F5-770D-963F-A962AB633138}"/>
              </a:ext>
            </a:extLst>
          </p:cNvPr>
          <p:cNvSpPr>
            <a:spLocks noGrp="1"/>
          </p:cNvSpPr>
          <p:nvPr>
            <p:ph type="body" sz="quarter" idx="18"/>
          </p:nvPr>
        </p:nvSpPr>
        <p:spPr/>
        <p:txBody>
          <a:bodyPr/>
          <a:lstStyle/>
          <a:p>
            <a:r>
              <a:rPr lang="de-DE" dirty="0"/>
              <a:t>Deutscher</a:t>
            </a:r>
          </a:p>
        </p:txBody>
      </p:sp>
      <p:sp>
        <p:nvSpPr>
          <p:cNvPr id="7" name="Textplatzhalter 6">
            <a:extLst>
              <a:ext uri="{FF2B5EF4-FFF2-40B4-BE49-F238E27FC236}">
                <a16:creationId xmlns:a16="http://schemas.microsoft.com/office/drawing/2014/main" id="{E9895F89-1BDB-0730-4A5E-9955775C7092}"/>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BBDE32CD-EADC-6FF0-1EFD-F451374995D3}"/>
              </a:ext>
            </a:extLst>
          </p:cNvPr>
          <p:cNvSpPr>
            <a:spLocks noGrp="1"/>
          </p:cNvSpPr>
          <p:nvPr>
            <p:ph type="ftr" sz="quarter" idx="3"/>
          </p:nvPr>
        </p:nvSpPr>
        <p:spPr>
          <a:xfrm>
            <a:off x="1504950" y="6398708"/>
            <a:ext cx="5048250" cy="123111"/>
          </a:xfrm>
        </p:spPr>
        <p:txBody>
          <a:bodyPr/>
          <a:lstStyle/>
          <a:p>
            <a:r>
              <a:rPr lang="de-DE" sz="800" dirty="0"/>
              <a:t>Einstieg </a:t>
            </a:r>
            <a:r>
              <a:rPr lang="de-DE" dirty="0"/>
              <a:t>in das Thema</a:t>
            </a:r>
          </a:p>
        </p:txBody>
      </p:sp>
      <p:pic>
        <p:nvPicPr>
          <p:cNvPr id="9" name="Grafik 8" descr="Gruppenbrainstorming mit einfarbiger Füllung">
            <a:extLst>
              <a:ext uri="{FF2B5EF4-FFF2-40B4-BE49-F238E27FC236}">
                <a16:creationId xmlns:a16="http://schemas.microsoft.com/office/drawing/2014/main" id="{63ABC63B-D7B7-88F6-8D0F-46165BF750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93427" y="2910034"/>
            <a:ext cx="932424" cy="932424"/>
          </a:xfrm>
          <a:prstGeom prst="rect">
            <a:avLst/>
          </a:prstGeom>
        </p:spPr>
      </p:pic>
      <p:pic>
        <p:nvPicPr>
          <p:cNvPr id="10" name="Grafik 9" descr="Lichter an mit einfarbiger Füllung">
            <a:extLst>
              <a:ext uri="{FF2B5EF4-FFF2-40B4-BE49-F238E27FC236}">
                <a16:creationId xmlns:a16="http://schemas.microsoft.com/office/drawing/2014/main" id="{F2C28D2A-EF27-51E9-5BBE-695CC518218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17086" y="5575434"/>
            <a:ext cx="685106" cy="685106"/>
          </a:xfrm>
          <a:prstGeom prst="rect">
            <a:avLst/>
          </a:prstGeom>
        </p:spPr>
      </p:pic>
    </p:spTree>
    <p:extLst>
      <p:ext uri="{BB962C8B-B14F-4D97-AF65-F5344CB8AC3E}">
        <p14:creationId xmlns:p14="http://schemas.microsoft.com/office/powerpoint/2010/main" val="2823325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8F0357-4597-2456-8CE0-242B554C25A8}"/>
              </a:ext>
            </a:extLst>
          </p:cNvPr>
          <p:cNvSpPr>
            <a:spLocks noGrp="1"/>
          </p:cNvSpPr>
          <p:nvPr>
            <p:ph type="ctrTitle"/>
          </p:nvPr>
        </p:nvSpPr>
        <p:spPr/>
        <p:txBody>
          <a:bodyPr/>
          <a:lstStyle/>
          <a:p>
            <a:pPr marL="514350" indent="-514350">
              <a:buFont typeface="+mj-lt"/>
              <a:buAutoNum type="alphaLcPeriod" startAt="2"/>
            </a:pPr>
            <a:r>
              <a:rPr lang="de-DE" sz="1800" dirty="0"/>
              <a:t>Krieg in den Sozialen Medien am Beispiel TikTok</a:t>
            </a:r>
          </a:p>
        </p:txBody>
      </p:sp>
      <p:sp>
        <p:nvSpPr>
          <p:cNvPr id="3" name="Foliennummernplatzhalter 2">
            <a:extLst>
              <a:ext uri="{FF2B5EF4-FFF2-40B4-BE49-F238E27FC236}">
                <a16:creationId xmlns:a16="http://schemas.microsoft.com/office/drawing/2014/main" id="{CBCD2B9A-41EA-03CC-D452-EEFF7EA9FF5F}"/>
              </a:ext>
            </a:extLst>
          </p:cNvPr>
          <p:cNvSpPr>
            <a:spLocks noGrp="1"/>
          </p:cNvSpPr>
          <p:nvPr>
            <p:ph type="sldNum" sz="quarter" idx="12"/>
          </p:nvPr>
        </p:nvSpPr>
        <p:spPr/>
        <p:txBody>
          <a:bodyPr/>
          <a:lstStyle/>
          <a:p>
            <a:fld id="{E7299117-E42E-1144-B75F-DB77CB86D79A}" type="slidenum">
              <a:rPr lang="de-DE" smtClean="0"/>
              <a:pPr/>
              <a:t>7</a:t>
            </a:fld>
            <a:endParaRPr lang="de-DE" dirty="0"/>
          </a:p>
        </p:txBody>
      </p:sp>
      <p:sp>
        <p:nvSpPr>
          <p:cNvPr id="4" name="Textplatzhalter 3">
            <a:extLst>
              <a:ext uri="{FF2B5EF4-FFF2-40B4-BE49-F238E27FC236}">
                <a16:creationId xmlns:a16="http://schemas.microsoft.com/office/drawing/2014/main" id="{4454FC75-44DE-E852-8A2D-108E2784BDAB}"/>
              </a:ext>
            </a:extLst>
          </p:cNvPr>
          <p:cNvSpPr>
            <a:spLocks noGrp="1"/>
          </p:cNvSpPr>
          <p:nvPr>
            <p:ph type="body" sz="quarter" idx="16"/>
          </p:nvPr>
        </p:nvSpPr>
        <p:spPr/>
        <p:txBody>
          <a:bodyPr/>
          <a:lstStyle/>
          <a:p>
            <a:pPr marL="539750"/>
            <a:r>
              <a:rPr lang="de-DE" dirty="0"/>
              <a:t>Identifikation von Falschmeldungen</a:t>
            </a:r>
          </a:p>
          <a:p>
            <a:endParaRPr lang="de-DE" dirty="0"/>
          </a:p>
        </p:txBody>
      </p:sp>
      <p:sp>
        <p:nvSpPr>
          <p:cNvPr id="5" name="Textplatzhalter 4">
            <a:extLst>
              <a:ext uri="{FF2B5EF4-FFF2-40B4-BE49-F238E27FC236}">
                <a16:creationId xmlns:a16="http://schemas.microsoft.com/office/drawing/2014/main" id="{764E03B5-0337-E932-854D-06E977EC716E}"/>
              </a:ext>
            </a:extLst>
          </p:cNvPr>
          <p:cNvSpPr>
            <a:spLocks noGrp="1"/>
          </p:cNvSpPr>
          <p:nvPr>
            <p:ph type="body" sz="quarter" idx="17"/>
          </p:nvPr>
        </p:nvSpPr>
        <p:spPr>
          <a:xfrm>
            <a:off x="1511300" y="2168165"/>
            <a:ext cx="6762367" cy="4248741"/>
          </a:xfrm>
        </p:spPr>
        <p:txBody>
          <a:bodyPr>
            <a:noAutofit/>
          </a:bodyPr>
          <a:lstStyle/>
          <a:p>
            <a:pPr marL="0" indent="0" defTabSz="457200">
              <a:lnSpc>
                <a:spcPts val="1400"/>
              </a:lnSpc>
              <a:spcBef>
                <a:spcPts val="600"/>
              </a:spcBef>
              <a:spcAft>
                <a:spcPts val="0"/>
              </a:spcAft>
              <a:buNone/>
            </a:pPr>
            <a:r>
              <a:rPr lang="de-DE" sz="1200" dirty="0">
                <a:solidFill>
                  <a:schemeClr val="tx1">
                    <a:lumMod val="75000"/>
                  </a:schemeClr>
                </a:solidFill>
                <a:latin typeface="+mn-lt"/>
                <a:cs typeface="Arial"/>
              </a:rPr>
              <a:t>Zur Unterstützung der Diskussionen eignet sich das Video </a:t>
            </a:r>
            <a:r>
              <a:rPr lang="de-DE" sz="1200" dirty="0">
                <a:solidFill>
                  <a:schemeClr val="tx1">
                    <a:lumMod val="75000"/>
                  </a:schemeClr>
                </a:solidFill>
                <a:latin typeface="+mn-lt"/>
                <a:cs typeface="Arial"/>
                <a:hlinkClick r:id="rId3"/>
              </a:rPr>
              <a:t>So funktioniert Putins Kriegspropaganda </a:t>
            </a:r>
            <a:r>
              <a:rPr lang="de-DE" sz="1200" dirty="0">
                <a:solidFill>
                  <a:schemeClr val="tx1">
                    <a:lumMod val="75000"/>
                  </a:schemeClr>
                </a:solidFill>
                <a:latin typeface="+mn-lt"/>
                <a:cs typeface="Arial"/>
              </a:rPr>
              <a:t>des Satire-Magazins </a:t>
            </a:r>
            <a:r>
              <a:rPr lang="de-DE" sz="1200" b="1" dirty="0">
                <a:solidFill>
                  <a:schemeClr val="tx1">
                    <a:lumMod val="75000"/>
                  </a:schemeClr>
                </a:solidFill>
                <a:latin typeface="+mn-lt"/>
                <a:cs typeface="Arial"/>
              </a:rPr>
              <a:t>WALULIS DAILY.</a:t>
            </a:r>
          </a:p>
          <a:p>
            <a:pPr marL="0" indent="0" defTabSz="457200">
              <a:lnSpc>
                <a:spcPts val="1400"/>
              </a:lnSpc>
              <a:spcBef>
                <a:spcPts val="600"/>
              </a:spcBef>
              <a:spcAft>
                <a:spcPts val="0"/>
              </a:spcAft>
              <a:buNone/>
            </a:pPr>
            <a:endParaRPr lang="de-DE" sz="900" dirty="0">
              <a:solidFill>
                <a:schemeClr val="tx1">
                  <a:lumMod val="75000"/>
                </a:schemeClr>
              </a:solidFill>
              <a:latin typeface="+mn-lt"/>
              <a:cs typeface="Arial"/>
            </a:endParaRPr>
          </a:p>
          <a:p>
            <a:pPr marL="0" indent="0" defTabSz="457200">
              <a:lnSpc>
                <a:spcPts val="1400"/>
              </a:lnSpc>
              <a:spcBef>
                <a:spcPts val="600"/>
              </a:spcBef>
              <a:spcAft>
                <a:spcPts val="0"/>
              </a:spcAft>
              <a:buNone/>
            </a:pPr>
            <a:r>
              <a:rPr lang="de-DE" sz="1200" b="1" dirty="0">
                <a:solidFill>
                  <a:schemeClr val="tx1">
                    <a:lumMod val="75000"/>
                  </a:schemeClr>
                </a:solidFill>
                <a:latin typeface="+mn-lt"/>
                <a:cs typeface="Arial"/>
              </a:rPr>
              <a:t>Aufgabe für die Gruppenarbeit: Recherche</a:t>
            </a:r>
          </a:p>
          <a:p>
            <a:pPr marL="0" indent="0" defTabSz="457200">
              <a:lnSpc>
                <a:spcPts val="1400"/>
              </a:lnSpc>
              <a:spcBef>
                <a:spcPts val="600"/>
              </a:spcBef>
              <a:spcAft>
                <a:spcPts val="0"/>
              </a:spcAft>
              <a:buNone/>
            </a:pPr>
            <a:r>
              <a:rPr lang="de-DE" sz="1200" dirty="0">
                <a:solidFill>
                  <a:schemeClr val="tx1">
                    <a:lumMod val="75000"/>
                  </a:schemeClr>
                </a:solidFill>
                <a:latin typeface="+mn-lt"/>
                <a:cs typeface="Arial"/>
              </a:rPr>
              <a:t>Wählen Sie vorab 3-5 Beispiele aus (z.B. indem Sie Screenshots machen oder einen Hashtag vorgeben), von denen mindestens die Hälfte Falschmeldungen sind. Anregungen und Links zu Beispielen enthält </a:t>
            </a:r>
            <a:r>
              <a:rPr lang="de-DE" sz="1200" b="1" dirty="0">
                <a:solidFill>
                  <a:schemeClr val="tx2"/>
                </a:solidFill>
                <a:latin typeface="+mn-lt"/>
                <a:cs typeface="Arial"/>
              </a:rPr>
              <a:t>Abschnitt c</a:t>
            </a:r>
            <a:r>
              <a:rPr lang="de-DE" sz="1200" b="1" dirty="0">
                <a:solidFill>
                  <a:schemeClr val="tx1">
                    <a:lumMod val="75000"/>
                  </a:schemeClr>
                </a:solidFill>
                <a:latin typeface="+mn-lt"/>
                <a:cs typeface="Arial"/>
              </a:rPr>
              <a:t>. </a:t>
            </a:r>
            <a:r>
              <a:rPr lang="de-DE" sz="1200" b="1" dirty="0">
                <a:solidFill>
                  <a:schemeClr val="tx2"/>
                </a:solidFill>
                <a:latin typeface="+mn-lt"/>
                <a:cs typeface="Arial"/>
              </a:rPr>
              <a:t>Beispiele für Desinformation</a:t>
            </a:r>
            <a:r>
              <a:rPr lang="de-DE" sz="1200" dirty="0">
                <a:solidFill>
                  <a:schemeClr val="tx1">
                    <a:lumMod val="75000"/>
                  </a:schemeClr>
                </a:solidFill>
                <a:latin typeface="+mn-lt"/>
                <a:cs typeface="Arial"/>
              </a:rPr>
              <a:t>. </a:t>
            </a:r>
          </a:p>
          <a:p>
            <a:pPr marL="0" indent="0" defTabSz="457200">
              <a:lnSpc>
                <a:spcPts val="1400"/>
              </a:lnSpc>
              <a:spcBef>
                <a:spcPts val="600"/>
              </a:spcBef>
              <a:spcAft>
                <a:spcPts val="0"/>
              </a:spcAft>
              <a:buNone/>
            </a:pPr>
            <a:r>
              <a:rPr lang="de-DE" sz="1200" dirty="0">
                <a:solidFill>
                  <a:schemeClr val="tx1">
                    <a:lumMod val="75000"/>
                  </a:schemeClr>
                </a:solidFill>
                <a:latin typeface="+mn-lt"/>
                <a:cs typeface="Arial"/>
              </a:rPr>
              <a:t>Lassen Sie die Gruppe online recherchieren: </a:t>
            </a:r>
            <a:br>
              <a:rPr lang="de-DE" sz="1200" dirty="0">
                <a:solidFill>
                  <a:schemeClr val="tx1">
                    <a:lumMod val="75000"/>
                  </a:schemeClr>
                </a:solidFill>
                <a:latin typeface="+mn-lt"/>
                <a:cs typeface="Arial"/>
              </a:rPr>
            </a:br>
            <a:r>
              <a:rPr lang="de-DE" sz="1200" dirty="0">
                <a:solidFill>
                  <a:schemeClr val="tx1">
                    <a:lumMod val="75000"/>
                  </a:schemeClr>
                </a:solidFill>
                <a:latin typeface="+mn-lt"/>
                <a:cs typeface="Arial"/>
              </a:rPr>
              <a:t>Woher stammen die Inhalte? Warum wurden sie erstellt? Sind die Inhalte stimmig? Seit wann veröffentlicht der Kanal Inhalte? Lassen sich die Screenshots an anderen Stellen im Netz finden? (Hier hilft eine Bilderrückwärtssuche.) </a:t>
            </a:r>
            <a:br>
              <a:rPr lang="de-DE" sz="1200" dirty="0">
                <a:solidFill>
                  <a:schemeClr val="tx1">
                    <a:lumMod val="75000"/>
                  </a:schemeClr>
                </a:solidFill>
                <a:latin typeface="+mn-lt"/>
                <a:cs typeface="Arial"/>
              </a:rPr>
            </a:br>
            <a:r>
              <a:rPr lang="de-DE" sz="1200" dirty="0">
                <a:solidFill>
                  <a:schemeClr val="tx1">
                    <a:lumMod val="75000"/>
                  </a:schemeClr>
                </a:solidFill>
                <a:latin typeface="+mn-lt"/>
                <a:cs typeface="Arial"/>
              </a:rPr>
              <a:t>Besprechen Sie gemeinsam die Ergebnisse. Bei welchen Beispielen handelt es sich um Falschmeldungen und woran haben die Teilnehmenden diese erkannt?</a:t>
            </a:r>
          </a:p>
          <a:p>
            <a:pPr marL="0" indent="0" defTabSz="457200">
              <a:lnSpc>
                <a:spcPts val="1400"/>
              </a:lnSpc>
              <a:spcBef>
                <a:spcPts val="600"/>
              </a:spcBef>
              <a:spcAft>
                <a:spcPts val="0"/>
              </a:spcAft>
              <a:buNone/>
            </a:pPr>
            <a:r>
              <a:rPr lang="de-DE" sz="1200" b="1" dirty="0">
                <a:solidFill>
                  <a:schemeClr val="tx1">
                    <a:lumMod val="75000"/>
                  </a:schemeClr>
                </a:solidFill>
                <a:latin typeface="+mn-lt"/>
                <a:cs typeface="Arial"/>
              </a:rPr>
              <a:t>Für Fortgeschrittene</a:t>
            </a:r>
            <a:r>
              <a:rPr lang="de-DE" sz="1200" dirty="0">
                <a:solidFill>
                  <a:schemeClr val="tx1">
                    <a:lumMod val="75000"/>
                  </a:schemeClr>
                </a:solidFill>
                <a:latin typeface="+mn-lt"/>
                <a:cs typeface="Arial"/>
              </a:rPr>
              <a:t>: Was sollten </a:t>
            </a:r>
            <a:r>
              <a:rPr lang="de-DE" sz="1200" dirty="0" err="1">
                <a:solidFill>
                  <a:schemeClr val="tx1">
                    <a:lumMod val="75000"/>
                  </a:schemeClr>
                </a:solidFill>
                <a:latin typeface="+mn-lt"/>
                <a:cs typeface="Arial"/>
              </a:rPr>
              <a:t>Social</a:t>
            </a:r>
            <a:r>
              <a:rPr lang="de-DE" sz="1200" dirty="0">
                <a:solidFill>
                  <a:schemeClr val="tx1">
                    <a:lumMod val="75000"/>
                  </a:schemeClr>
                </a:solidFill>
                <a:latin typeface="+mn-lt"/>
                <a:cs typeface="Arial"/>
              </a:rPr>
              <a:t>-Media-Anbieter machen, um besser gegen Desinformation vorzugehen? Hintergrundinformationen liefern die Artikel </a:t>
            </a:r>
            <a:r>
              <a:rPr lang="de-DE" sz="1200" dirty="0">
                <a:solidFill>
                  <a:schemeClr val="tx1">
                    <a:lumMod val="75000"/>
                  </a:schemeClr>
                </a:solidFill>
                <a:latin typeface="+mn-lt"/>
                <a:cs typeface="Arial"/>
                <a:hlinkClick r:id="rId4"/>
              </a:rPr>
              <a:t>Warum der Kampf gegen Desinformation auf TikTok nicht so leicht ist </a:t>
            </a:r>
            <a:r>
              <a:rPr lang="de-DE" sz="1200" dirty="0">
                <a:solidFill>
                  <a:schemeClr val="tx1">
                    <a:lumMod val="75000"/>
                  </a:schemeClr>
                </a:solidFill>
                <a:latin typeface="+mn-lt"/>
                <a:cs typeface="Arial"/>
              </a:rPr>
              <a:t>von Kathrin Wesolowski und </a:t>
            </a:r>
            <a:r>
              <a:rPr lang="de-DE" sz="1200" dirty="0">
                <a:solidFill>
                  <a:schemeClr val="tx1">
                    <a:lumMod val="75000"/>
                  </a:schemeClr>
                </a:solidFill>
                <a:latin typeface="+mn-lt"/>
                <a:cs typeface="Arial"/>
                <a:hlinkClick r:id="rId5"/>
              </a:rPr>
              <a:t>EU einigt sich auf Digitale-Dienste-Gesetz</a:t>
            </a:r>
            <a:r>
              <a:rPr lang="de-DE" sz="1200" dirty="0">
                <a:solidFill>
                  <a:schemeClr val="tx1">
                    <a:lumMod val="75000"/>
                  </a:schemeClr>
                </a:solidFill>
                <a:latin typeface="+mn-lt"/>
                <a:cs typeface="Arial"/>
              </a:rPr>
              <a:t> von Alexander Fanta. </a:t>
            </a:r>
          </a:p>
          <a:p>
            <a:pPr marL="0" indent="0" defTabSz="457200">
              <a:lnSpc>
                <a:spcPts val="1400"/>
              </a:lnSpc>
              <a:spcBef>
                <a:spcPts val="600"/>
              </a:spcBef>
              <a:spcAft>
                <a:spcPts val="0"/>
              </a:spcAft>
              <a:buNone/>
            </a:pPr>
            <a:r>
              <a:rPr lang="de-DE" sz="1200" b="1" dirty="0">
                <a:solidFill>
                  <a:schemeClr val="tx1">
                    <a:lumMod val="75000"/>
                  </a:schemeClr>
                </a:solidFill>
                <a:latin typeface="+mn-lt"/>
                <a:cs typeface="Arial"/>
              </a:rPr>
              <a:t>Methodenvorschlag Rollenspiel im Zweier-Tandem</a:t>
            </a:r>
            <a:r>
              <a:rPr lang="de-DE" sz="1200" dirty="0">
                <a:solidFill>
                  <a:schemeClr val="tx1">
                    <a:lumMod val="75000"/>
                  </a:schemeClr>
                </a:solidFill>
                <a:latin typeface="+mn-lt"/>
                <a:cs typeface="Arial"/>
              </a:rPr>
              <a:t>: Bitten Sie die Jugendlichen, in unterschiedliche Rollen (Mitarbeiter*in </a:t>
            </a:r>
            <a:r>
              <a:rPr lang="de-DE" sz="1200" dirty="0" err="1">
                <a:solidFill>
                  <a:schemeClr val="tx1">
                    <a:lumMod val="75000"/>
                  </a:schemeClr>
                </a:solidFill>
                <a:latin typeface="+mn-lt"/>
                <a:cs typeface="Arial"/>
              </a:rPr>
              <a:t>Social</a:t>
            </a:r>
            <a:r>
              <a:rPr lang="de-DE" sz="1200" dirty="0">
                <a:solidFill>
                  <a:schemeClr val="tx1">
                    <a:lumMod val="75000"/>
                  </a:schemeClr>
                </a:solidFill>
                <a:latin typeface="+mn-lt"/>
                <a:cs typeface="Arial"/>
              </a:rPr>
              <a:t>-Media-Unternehmen vs. Netzpolitiker*in) zu schlüpfen und über das Thema zu debattieren.</a:t>
            </a:r>
          </a:p>
        </p:txBody>
      </p:sp>
      <p:sp>
        <p:nvSpPr>
          <p:cNvPr id="6" name="Textplatzhalter 5">
            <a:extLst>
              <a:ext uri="{FF2B5EF4-FFF2-40B4-BE49-F238E27FC236}">
                <a16:creationId xmlns:a16="http://schemas.microsoft.com/office/drawing/2014/main" id="{9D4F318D-DF6F-E060-0A39-B32154935CD6}"/>
              </a:ext>
            </a:extLst>
          </p:cNvPr>
          <p:cNvSpPr>
            <a:spLocks noGrp="1"/>
          </p:cNvSpPr>
          <p:nvPr>
            <p:ph type="body" sz="quarter" idx="18"/>
          </p:nvPr>
        </p:nvSpPr>
        <p:spPr/>
        <p:txBody>
          <a:bodyPr/>
          <a:lstStyle/>
          <a:p>
            <a:r>
              <a:rPr lang="de-DE" dirty="0"/>
              <a:t>Deutscher</a:t>
            </a:r>
          </a:p>
        </p:txBody>
      </p:sp>
      <p:sp>
        <p:nvSpPr>
          <p:cNvPr id="7" name="Textplatzhalter 6">
            <a:extLst>
              <a:ext uri="{FF2B5EF4-FFF2-40B4-BE49-F238E27FC236}">
                <a16:creationId xmlns:a16="http://schemas.microsoft.com/office/drawing/2014/main" id="{13EB6AC3-4630-A263-0AE5-C9F2AD44A1B7}"/>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0387E339-7A59-22A8-4164-D76F39F0D79C}"/>
              </a:ext>
            </a:extLst>
          </p:cNvPr>
          <p:cNvSpPr>
            <a:spLocks noGrp="1"/>
          </p:cNvSpPr>
          <p:nvPr>
            <p:ph type="ftr" sz="quarter" idx="3"/>
          </p:nvPr>
        </p:nvSpPr>
        <p:spPr>
          <a:xfrm>
            <a:off x="1504950" y="6398708"/>
            <a:ext cx="5048250" cy="123111"/>
          </a:xfrm>
        </p:spPr>
        <p:txBody>
          <a:bodyPr/>
          <a:lstStyle/>
          <a:p>
            <a:r>
              <a:rPr lang="de-DE" sz="800" dirty="0"/>
              <a:t>Krieg in den Sozialen Medien am Beispiel TikTok</a:t>
            </a:r>
          </a:p>
        </p:txBody>
      </p:sp>
      <p:pic>
        <p:nvPicPr>
          <p:cNvPr id="9" name="Grafik 8" descr="Gruppenbrainstorming mit einfarbiger Füllung">
            <a:extLst>
              <a:ext uri="{FF2B5EF4-FFF2-40B4-BE49-F238E27FC236}">
                <a16:creationId xmlns:a16="http://schemas.microsoft.com/office/drawing/2014/main" id="{56E0FE3E-2887-5510-1B77-8F3327DD95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93427" y="2962788"/>
            <a:ext cx="932424" cy="932424"/>
          </a:xfrm>
          <a:prstGeom prst="rect">
            <a:avLst/>
          </a:prstGeom>
        </p:spPr>
      </p:pic>
    </p:spTree>
    <p:extLst>
      <p:ext uri="{BB962C8B-B14F-4D97-AF65-F5344CB8AC3E}">
        <p14:creationId xmlns:p14="http://schemas.microsoft.com/office/powerpoint/2010/main" val="58682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74EA0D-B52A-09ED-4ABF-12DDFA8D4609}"/>
              </a:ext>
            </a:extLst>
          </p:cNvPr>
          <p:cNvSpPr>
            <a:spLocks noGrp="1"/>
          </p:cNvSpPr>
          <p:nvPr>
            <p:ph type="ctrTitle"/>
          </p:nvPr>
        </p:nvSpPr>
        <p:spPr/>
        <p:txBody>
          <a:bodyPr/>
          <a:lstStyle/>
          <a:p>
            <a:pPr marL="514350" indent="-514350">
              <a:buFont typeface="+mj-lt"/>
              <a:buAutoNum type="alphaLcPeriod" startAt="3"/>
            </a:pPr>
            <a:r>
              <a:rPr lang="de-DE" dirty="0"/>
              <a:t>Beispiele Desinformation</a:t>
            </a:r>
          </a:p>
        </p:txBody>
      </p:sp>
      <p:sp>
        <p:nvSpPr>
          <p:cNvPr id="3" name="Foliennummernplatzhalter 2">
            <a:extLst>
              <a:ext uri="{FF2B5EF4-FFF2-40B4-BE49-F238E27FC236}">
                <a16:creationId xmlns:a16="http://schemas.microsoft.com/office/drawing/2014/main" id="{4E0AD35E-F9F0-128C-228C-5FBEB83F4C33}"/>
              </a:ext>
            </a:extLst>
          </p:cNvPr>
          <p:cNvSpPr>
            <a:spLocks noGrp="1"/>
          </p:cNvSpPr>
          <p:nvPr>
            <p:ph type="sldNum" sz="quarter" idx="12"/>
          </p:nvPr>
        </p:nvSpPr>
        <p:spPr/>
        <p:txBody>
          <a:bodyPr/>
          <a:lstStyle/>
          <a:p>
            <a:fld id="{E7299117-E42E-1144-B75F-DB77CB86D79A}" type="slidenum">
              <a:rPr lang="de-DE" smtClean="0"/>
              <a:pPr/>
              <a:t>8</a:t>
            </a:fld>
            <a:endParaRPr lang="de-DE" dirty="0"/>
          </a:p>
        </p:txBody>
      </p:sp>
      <p:sp>
        <p:nvSpPr>
          <p:cNvPr id="5" name="Textplatzhalter 4">
            <a:extLst>
              <a:ext uri="{FF2B5EF4-FFF2-40B4-BE49-F238E27FC236}">
                <a16:creationId xmlns:a16="http://schemas.microsoft.com/office/drawing/2014/main" id="{BFDA741D-65ED-137A-DF4B-FA2669BD0A23}"/>
              </a:ext>
            </a:extLst>
          </p:cNvPr>
          <p:cNvSpPr>
            <a:spLocks noGrp="1"/>
          </p:cNvSpPr>
          <p:nvPr>
            <p:ph type="body" sz="quarter" idx="17"/>
          </p:nvPr>
        </p:nvSpPr>
        <p:spPr>
          <a:xfrm>
            <a:off x="1511300" y="2091407"/>
            <a:ext cx="6553047" cy="4064296"/>
          </a:xfrm>
        </p:spPr>
        <p:txBody>
          <a:bodyPr>
            <a:normAutofit fontScale="92500" lnSpcReduction="20000"/>
          </a:bodyPr>
          <a:lstStyle/>
          <a:p>
            <a:pPr marL="0" indent="0">
              <a:lnSpc>
                <a:spcPct val="120000"/>
              </a:lnSpc>
              <a:spcAft>
                <a:spcPts val="800"/>
              </a:spcAft>
              <a:buNone/>
            </a:pPr>
            <a:r>
              <a:rPr lang="de-DE" sz="1400" dirty="0">
                <a:solidFill>
                  <a:schemeClr val="tx1">
                    <a:lumMod val="75000"/>
                  </a:schemeClr>
                </a:solidFill>
                <a:latin typeface="+mn-lt"/>
                <a:cs typeface="Arial"/>
              </a:rPr>
              <a:t>Explodierende Gebäude, tanzende Soldat*innen, heldenhafte Geister, landende Fallschirmjäger*innen oder angebliche Live-Übertragungen des Kampfgeschehens: Die Liste der Fake News rund um den Ukraine-Krieg ist lang. </a:t>
            </a:r>
          </a:p>
          <a:p>
            <a:pPr marL="0" indent="0">
              <a:lnSpc>
                <a:spcPct val="120000"/>
              </a:lnSpc>
              <a:spcAft>
                <a:spcPts val="800"/>
              </a:spcAft>
              <a:buNone/>
            </a:pPr>
            <a:r>
              <a:rPr lang="de-DE" sz="1400" dirty="0">
                <a:solidFill>
                  <a:schemeClr val="tx1">
                    <a:lumMod val="75000"/>
                  </a:schemeClr>
                </a:solidFill>
                <a:latin typeface="+mn-lt"/>
                <a:cs typeface="Arial"/>
              </a:rPr>
              <a:t>Auch die </a:t>
            </a:r>
            <a:r>
              <a:rPr lang="de-DE" sz="1400" b="1" dirty="0">
                <a:solidFill>
                  <a:schemeClr val="tx1">
                    <a:lumMod val="75000"/>
                  </a:schemeClr>
                </a:solidFill>
                <a:latin typeface="+mn-lt"/>
                <a:cs typeface="Arial"/>
              </a:rPr>
              <a:t>Motive für die Verbreitung </a:t>
            </a:r>
            <a:r>
              <a:rPr lang="de-DE" sz="1400" dirty="0">
                <a:solidFill>
                  <a:schemeClr val="tx1">
                    <a:lumMod val="75000"/>
                  </a:schemeClr>
                </a:solidFill>
                <a:latin typeface="+mn-lt"/>
                <a:cs typeface="Arial"/>
              </a:rPr>
              <a:t>unterscheiden sich: </a:t>
            </a:r>
            <a:br>
              <a:rPr lang="de-DE" sz="1400" dirty="0">
                <a:solidFill>
                  <a:schemeClr val="tx1">
                    <a:lumMod val="75000"/>
                  </a:schemeClr>
                </a:solidFill>
                <a:latin typeface="+mn-lt"/>
                <a:cs typeface="Arial"/>
              </a:rPr>
            </a:br>
            <a:r>
              <a:rPr lang="de-DE" sz="1400" dirty="0">
                <a:solidFill>
                  <a:schemeClr val="tx1">
                    <a:lumMod val="75000"/>
                  </a:schemeClr>
                </a:solidFill>
                <a:latin typeface="+mn-lt"/>
                <a:cs typeface="Arial"/>
              </a:rPr>
              <a:t>Während die Kriegsparteien und Sympathisant*innen Falschmeldungen verbreiten, um die gegnerische Seite zu diskreditieren bzw. zu schwächen und die eigene Position zu schönen, nutzen andere User*innen die ‚Gunst der Stunde‘, um ihre Reichweite zu steigern (sogenanntes Clickbaiting). Es finden sich zahlreiche pro-russische Accounts</a:t>
            </a:r>
            <a:r>
              <a:rPr lang="de-DE" sz="1400" b="1" dirty="0">
                <a:solidFill>
                  <a:schemeClr val="tx1">
                    <a:lumMod val="75000"/>
                  </a:schemeClr>
                </a:solidFill>
                <a:latin typeface="+mn-lt"/>
                <a:cs typeface="Arial"/>
              </a:rPr>
              <a:t>, </a:t>
            </a:r>
            <a:r>
              <a:rPr lang="de-DE" sz="1400" dirty="0">
                <a:solidFill>
                  <a:schemeClr val="tx1">
                    <a:lumMod val="75000"/>
                  </a:schemeClr>
                </a:solidFill>
                <a:latin typeface="+mn-lt"/>
                <a:cs typeface="Arial"/>
              </a:rPr>
              <a:t>die Angriffe auf die Ukraine leugnen und dem Westen wiederum unterstellen Desinformation zu verbreiten. Ebenso werden geflüchteten Ukrainer*innen Straftaten unterstellt oder behauptet Präsident Selenskyi hätte Kiew verlassen. </a:t>
            </a:r>
          </a:p>
          <a:p>
            <a:pPr marL="0" indent="0">
              <a:lnSpc>
                <a:spcPct val="120000"/>
              </a:lnSpc>
              <a:spcAft>
                <a:spcPts val="800"/>
              </a:spcAft>
              <a:buNone/>
            </a:pPr>
            <a:r>
              <a:rPr lang="de-DE" sz="1400" dirty="0">
                <a:solidFill>
                  <a:schemeClr val="tx1">
                    <a:lumMod val="75000"/>
                  </a:schemeClr>
                </a:solidFill>
                <a:latin typeface="+mn-lt"/>
                <a:cs typeface="Arial"/>
              </a:rPr>
              <a:t>Zu pro-ukrainischen Falschmeldungen zählen viele Inszenierungen „heroischer Kämpfer“ sowie eine offensichtlich als Schock-Fake erkennbare </a:t>
            </a:r>
            <a:r>
              <a:rPr lang="de-DE" sz="1400" dirty="0">
                <a:solidFill>
                  <a:schemeClr val="tx1">
                    <a:lumMod val="75000"/>
                  </a:schemeClr>
                </a:solidFill>
                <a:latin typeface="+mn-lt"/>
                <a:cs typeface="Arial"/>
                <a:hlinkClick r:id="rId3"/>
              </a:rPr>
              <a:t>Bombardierung von Paris </a:t>
            </a:r>
            <a:r>
              <a:rPr lang="de-DE" sz="1400" dirty="0">
                <a:solidFill>
                  <a:schemeClr val="tx1">
                    <a:lumMod val="75000"/>
                  </a:schemeClr>
                </a:solidFill>
                <a:latin typeface="+mn-lt"/>
                <a:cs typeface="Arial"/>
              </a:rPr>
              <a:t>von </a:t>
            </a:r>
            <a:r>
              <a:rPr lang="de-DE" sz="1400" b="1" dirty="0">
                <a:solidFill>
                  <a:schemeClr val="tx1">
                    <a:lumMod val="75000"/>
                  </a:schemeClr>
                </a:solidFill>
                <a:latin typeface="+mn-lt"/>
                <a:cs typeface="Arial"/>
              </a:rPr>
              <a:t>@DefenceU</a:t>
            </a:r>
            <a:r>
              <a:rPr lang="de-DE" sz="1400" dirty="0">
                <a:solidFill>
                  <a:schemeClr val="tx1">
                    <a:lumMod val="75000"/>
                  </a:schemeClr>
                </a:solidFill>
                <a:latin typeface="+mn-lt"/>
                <a:cs typeface="Arial"/>
              </a:rPr>
              <a:t>, die primär an den Westen adressiert ist. </a:t>
            </a:r>
          </a:p>
          <a:p>
            <a:pPr marL="0" indent="0">
              <a:lnSpc>
                <a:spcPct val="120000"/>
              </a:lnSpc>
              <a:spcAft>
                <a:spcPts val="800"/>
              </a:spcAft>
              <a:buNone/>
            </a:pPr>
            <a:r>
              <a:rPr lang="de-DE" sz="1400" dirty="0">
                <a:solidFill>
                  <a:schemeClr val="tx1">
                    <a:lumMod val="75000"/>
                  </a:schemeClr>
                </a:solidFill>
                <a:latin typeface="+mn-lt"/>
                <a:cs typeface="Arial"/>
              </a:rPr>
              <a:t>Wie eine </a:t>
            </a:r>
            <a:r>
              <a:rPr lang="de-DE" sz="1400" dirty="0">
                <a:solidFill>
                  <a:schemeClr val="tx1">
                    <a:lumMod val="75000"/>
                  </a:schemeClr>
                </a:solidFill>
                <a:latin typeface="+mn-lt"/>
                <a:cs typeface="Arial"/>
                <a:hlinkClick r:id="rId4"/>
              </a:rPr>
              <a:t>Recherche</a:t>
            </a:r>
            <a:r>
              <a:rPr lang="de-DE" sz="1400" dirty="0">
                <a:solidFill>
                  <a:schemeClr val="tx1">
                    <a:lumMod val="75000"/>
                  </a:schemeClr>
                </a:solidFill>
                <a:latin typeface="+mn-lt"/>
                <a:cs typeface="Arial"/>
              </a:rPr>
              <a:t> des </a:t>
            </a:r>
            <a:r>
              <a:rPr lang="de-DE" sz="1400" b="1" dirty="0">
                <a:solidFill>
                  <a:schemeClr val="tx1">
                    <a:lumMod val="75000"/>
                  </a:schemeClr>
                </a:solidFill>
                <a:latin typeface="+mn-lt"/>
                <a:cs typeface="Arial"/>
              </a:rPr>
              <a:t>funk</a:t>
            </a:r>
            <a:r>
              <a:rPr lang="de-DE" sz="1400" dirty="0">
                <a:solidFill>
                  <a:schemeClr val="tx1">
                    <a:lumMod val="75000"/>
                  </a:schemeClr>
                </a:solidFill>
                <a:latin typeface="+mn-lt"/>
                <a:cs typeface="Arial"/>
              </a:rPr>
              <a:t>-Formats </a:t>
            </a:r>
            <a:r>
              <a:rPr lang="de-DE" sz="1400" b="1" dirty="0">
                <a:solidFill>
                  <a:schemeClr val="tx1">
                    <a:lumMod val="75000"/>
                  </a:schemeClr>
                </a:solidFill>
                <a:latin typeface="+mn-lt"/>
                <a:cs typeface="Arial"/>
              </a:rPr>
              <a:t>offen un‘ ehrlich </a:t>
            </a:r>
            <a:r>
              <a:rPr lang="de-DE" sz="1400" dirty="0">
                <a:solidFill>
                  <a:schemeClr val="tx1">
                    <a:lumMod val="75000"/>
                  </a:schemeClr>
                </a:solidFill>
                <a:latin typeface="+mn-lt"/>
                <a:cs typeface="Arial"/>
              </a:rPr>
              <a:t>auf TikTok ergab, werden in vielen Falschmeldungen ältere Videos benutzt: z.B. von früheren Konflikten oder Katastrophen, sowie Material von Militärübungen, Sequenzen aus Videospielen oder fiktive Kriegsszenen, die mit Tonspuren (z.B. Schüssen) unterlegt werden. </a:t>
            </a:r>
          </a:p>
        </p:txBody>
      </p:sp>
      <p:sp>
        <p:nvSpPr>
          <p:cNvPr id="6" name="Textplatzhalter 5">
            <a:extLst>
              <a:ext uri="{FF2B5EF4-FFF2-40B4-BE49-F238E27FC236}">
                <a16:creationId xmlns:a16="http://schemas.microsoft.com/office/drawing/2014/main" id="{6A95AA8A-5396-8131-47ED-8F64C5927443}"/>
              </a:ext>
            </a:extLst>
          </p:cNvPr>
          <p:cNvSpPr>
            <a:spLocks noGrp="1"/>
          </p:cNvSpPr>
          <p:nvPr>
            <p:ph type="body" sz="quarter" idx="18"/>
          </p:nvPr>
        </p:nvSpPr>
        <p:spPr/>
        <p:txBody>
          <a:bodyPr/>
          <a:lstStyle/>
          <a:p>
            <a:r>
              <a:rPr lang="de-DE" dirty="0"/>
              <a:t>Deutscher</a:t>
            </a:r>
          </a:p>
        </p:txBody>
      </p:sp>
      <p:sp>
        <p:nvSpPr>
          <p:cNvPr id="7" name="Textplatzhalter 6">
            <a:extLst>
              <a:ext uri="{FF2B5EF4-FFF2-40B4-BE49-F238E27FC236}">
                <a16:creationId xmlns:a16="http://schemas.microsoft.com/office/drawing/2014/main" id="{FA1FD2FA-C64A-334B-FBD1-48F2191258D6}"/>
              </a:ext>
            </a:extLst>
          </p:cNvPr>
          <p:cNvSpPr>
            <a:spLocks noGrp="1"/>
          </p:cNvSpPr>
          <p:nvPr>
            <p:ph type="body" sz="quarter" idx="19"/>
          </p:nvPr>
        </p:nvSpPr>
        <p:spPr/>
        <p:txBody>
          <a:bodyPr/>
          <a:lstStyle/>
          <a:p>
            <a:r>
              <a:rPr lang="de-DE" dirty="0"/>
              <a:t>Volkshochschul-Verband</a:t>
            </a:r>
          </a:p>
        </p:txBody>
      </p:sp>
      <p:sp>
        <p:nvSpPr>
          <p:cNvPr id="8" name="Fußzeilenplatzhalter 7">
            <a:extLst>
              <a:ext uri="{FF2B5EF4-FFF2-40B4-BE49-F238E27FC236}">
                <a16:creationId xmlns:a16="http://schemas.microsoft.com/office/drawing/2014/main" id="{65EFC9B5-368F-BED3-2FE1-50707D710397}"/>
              </a:ext>
            </a:extLst>
          </p:cNvPr>
          <p:cNvSpPr>
            <a:spLocks noGrp="1"/>
          </p:cNvSpPr>
          <p:nvPr>
            <p:ph type="ftr" sz="quarter" idx="3"/>
          </p:nvPr>
        </p:nvSpPr>
        <p:spPr>
          <a:xfrm>
            <a:off x="1504950" y="6398708"/>
            <a:ext cx="5048250" cy="123111"/>
          </a:xfrm>
        </p:spPr>
        <p:txBody>
          <a:bodyPr/>
          <a:lstStyle/>
          <a:p>
            <a:r>
              <a:rPr lang="de-DE" sz="800" dirty="0"/>
              <a:t>Beispiele Desinformation</a:t>
            </a:r>
          </a:p>
        </p:txBody>
      </p:sp>
    </p:spTree>
    <p:extLst>
      <p:ext uri="{BB962C8B-B14F-4D97-AF65-F5344CB8AC3E}">
        <p14:creationId xmlns:p14="http://schemas.microsoft.com/office/powerpoint/2010/main" val="3333129353"/>
      </p:ext>
    </p:extLst>
  </p:cSld>
  <p:clrMapOvr>
    <a:masterClrMapping/>
  </p:clrMapOvr>
</p:sld>
</file>

<file path=ppt/theme/theme1.xml><?xml version="1.0" encoding="utf-8"?>
<a:theme xmlns:a="http://schemas.openxmlformats.org/drawingml/2006/main" name="Office">
  <a:themeElements>
    <a:clrScheme name="DVV vhs V2">
      <a:dk1>
        <a:srgbClr val="595959"/>
      </a:dk1>
      <a:lt1>
        <a:srgbClr val="FFFFFF"/>
      </a:lt1>
      <a:dk2>
        <a:srgbClr val="647D9B"/>
      </a:dk2>
      <a:lt2>
        <a:srgbClr val="002859"/>
      </a:lt2>
      <a:accent1>
        <a:srgbClr val="FAB90F"/>
      </a:accent1>
      <a:accent2>
        <a:srgbClr val="E1000F"/>
      </a:accent2>
      <a:accent3>
        <a:srgbClr val="AFC805"/>
      </a:accent3>
      <a:accent4>
        <a:srgbClr val="7D59A5"/>
      </a:accent4>
      <a:accent5>
        <a:srgbClr val="64B9E6"/>
      </a:accent5>
      <a:accent6>
        <a:srgbClr val="EB640F"/>
      </a:accent6>
      <a:hlink>
        <a:srgbClr val="002859"/>
      </a:hlink>
      <a:folHlink>
        <a:srgbClr val="002859"/>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hs Gelb A">
      <a:srgbClr val="FAB90F"/>
    </a:custClr>
    <a:custClr name="vhs Gelb B">
      <a:srgbClr val="E19100"/>
    </a:custClr>
    <a:custClr name="vhs Rot A">
      <a:srgbClr val="E1000F"/>
    </a:custClr>
    <a:custClr name="vhs Rot B">
      <a:srgbClr val="8C0A23"/>
    </a:custClr>
    <a:custClr name="vhs Grün A">
      <a:srgbClr val="AFC805"/>
    </a:custClr>
    <a:custClr name="vhs Grün B">
      <a:srgbClr val="4BA02D"/>
    </a:custClr>
    <a:custClr name="vhs Violett A">
      <a:srgbClr val="7D5AA5"/>
    </a:custClr>
    <a:custClr name="vhs Violett B">
      <a:srgbClr val="371964"/>
    </a:custClr>
    <a:custClr name="vhs Hellblau A">
      <a:srgbClr val="64B9E6"/>
    </a:custClr>
    <a:custClr name="vhs Hellblau B">
      <a:srgbClr val="1E73AF"/>
    </a:custClr>
    <a:custClr name="vhs Orange A">
      <a:srgbClr val="EB640F"/>
    </a:custClr>
    <a:custClr name="vhs Orange B">
      <a:srgbClr val="B42D0F"/>
    </a:custClr>
  </a:custClrLst>
  <a:extLst>
    <a:ext uri="{05A4C25C-085E-4340-85A3-A5531E510DB2}">
      <thm15:themeFamily xmlns:thm15="http://schemas.microsoft.com/office/thememl/2012/main" name="Präsentation3" id="{163177A7-9E8A-F44B-BE21-692329422411}" vid="{12B914E9-0E6A-E446-9A3C-0C0B32C522F7}"/>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Neue Präsentation</Template>
  <TotalTime>0</TotalTime>
  <Words>2981</Words>
  <Application>Microsoft Office PowerPoint</Application>
  <PresentationFormat>Bildschirmpräsentation (4:3)</PresentationFormat>
  <Paragraphs>247</Paragraphs>
  <Slides>12</Slides>
  <Notes>12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12</vt:i4>
      </vt:variant>
    </vt:vector>
  </HeadingPairs>
  <TitlesOfParts>
    <vt:vector size="17" baseType="lpstr">
      <vt:lpstr>Arial</vt:lpstr>
      <vt:lpstr>Calibri</vt:lpstr>
      <vt:lpstr>Roboto</vt:lpstr>
      <vt:lpstr>Sofia Pro</vt:lpstr>
      <vt:lpstr>Office</vt:lpstr>
      <vt:lpstr>Krieg und Medien</vt:lpstr>
      <vt:lpstr>Impressum</vt:lpstr>
      <vt:lpstr>Einleitung</vt:lpstr>
      <vt:lpstr>Inhalt</vt:lpstr>
      <vt:lpstr>Einstieg in das Thema</vt:lpstr>
      <vt:lpstr>Einstieg in das Thema</vt:lpstr>
      <vt:lpstr>Einstieg in das Thema</vt:lpstr>
      <vt:lpstr>Krieg in den Sozialen Medien am Beispiel TikTok</vt:lpstr>
      <vt:lpstr>Beispiele Desinformation</vt:lpstr>
      <vt:lpstr>Beispiele Desinformation</vt:lpstr>
      <vt:lpstr>Materialien für die pädagogische Arbeit</vt:lpstr>
      <vt:lpstr>Geeignete Informationen für Kinder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Modulbox:</dc:title>
  <dc:creator>Ann-Kathrin Hegger</dc:creator>
  <cp:lastModifiedBy>Sarah Trinkewitz</cp:lastModifiedBy>
  <cp:revision>482</cp:revision>
  <cp:lastPrinted>2022-04-29T06:52:38Z</cp:lastPrinted>
  <dcterms:created xsi:type="dcterms:W3CDTF">2020-11-08T14:44:18Z</dcterms:created>
  <dcterms:modified xsi:type="dcterms:W3CDTF">2022-05-19T06:10:13Z</dcterms:modified>
</cp:coreProperties>
</file>